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5" r:id="rId4"/>
    <p:sldMasterId id="2147484297" r:id="rId5"/>
    <p:sldMasterId id="2147484321" r:id="rId6"/>
  </p:sldMasterIdLst>
  <p:notesMasterIdLst>
    <p:notesMasterId r:id="rId56"/>
  </p:notesMasterIdLst>
  <p:handoutMasterIdLst>
    <p:handoutMasterId r:id="rId57"/>
  </p:handoutMasterIdLst>
  <p:sldIdLst>
    <p:sldId id="583" r:id="rId7"/>
    <p:sldId id="535" r:id="rId8"/>
    <p:sldId id="569" r:id="rId9"/>
    <p:sldId id="525" r:id="rId10"/>
    <p:sldId id="587" r:id="rId11"/>
    <p:sldId id="381" r:id="rId12"/>
    <p:sldId id="466" r:id="rId13"/>
    <p:sldId id="542" r:id="rId14"/>
    <p:sldId id="508" r:id="rId15"/>
    <p:sldId id="577" r:id="rId16"/>
    <p:sldId id="578" r:id="rId17"/>
    <p:sldId id="579" r:id="rId18"/>
    <p:sldId id="571" r:id="rId19"/>
    <p:sldId id="572" r:id="rId20"/>
    <p:sldId id="573" r:id="rId21"/>
    <p:sldId id="574" r:id="rId22"/>
    <p:sldId id="575" r:id="rId23"/>
    <p:sldId id="576" r:id="rId24"/>
    <p:sldId id="538" r:id="rId25"/>
    <p:sldId id="580" r:id="rId26"/>
    <p:sldId id="581" r:id="rId27"/>
    <p:sldId id="582" r:id="rId28"/>
    <p:sldId id="598" r:id="rId29"/>
    <p:sldId id="560" r:id="rId30"/>
    <p:sldId id="317" r:id="rId31"/>
    <p:sldId id="475" r:id="rId32"/>
    <p:sldId id="584" r:id="rId33"/>
    <p:sldId id="586" r:id="rId34"/>
    <p:sldId id="585" r:id="rId35"/>
    <p:sldId id="589" r:id="rId36"/>
    <p:sldId id="554" r:id="rId37"/>
    <p:sldId id="588" r:id="rId38"/>
    <p:sldId id="383" r:id="rId39"/>
    <p:sldId id="384" r:id="rId40"/>
    <p:sldId id="593" r:id="rId41"/>
    <p:sldId id="590" r:id="rId42"/>
    <p:sldId id="591" r:id="rId43"/>
    <p:sldId id="592" r:id="rId44"/>
    <p:sldId id="382" r:id="rId45"/>
    <p:sldId id="474" r:id="rId46"/>
    <p:sldId id="394" r:id="rId47"/>
    <p:sldId id="395" r:id="rId48"/>
    <p:sldId id="594" r:id="rId49"/>
    <p:sldId id="559" r:id="rId50"/>
    <p:sldId id="375" r:id="rId51"/>
    <p:sldId id="533" r:id="rId52"/>
    <p:sldId id="596" r:id="rId53"/>
    <p:sldId id="400" r:id="rId54"/>
    <p:sldId id="597" r:id="rId55"/>
  </p:sldIdLst>
  <p:sldSz cx="9144000" cy="6858000" type="screen4x3"/>
  <p:notesSz cx="7023100" cy="9309100"/>
  <p:defaultTextStyle>
    <a:defPPr>
      <a:defRPr lang="en-US"/>
    </a:defPPr>
    <a:lvl1pPr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b="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b="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b="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b="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556">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E2B922-8F58-1136-FDD6-FABCCCEADD8D}" name="John" initials="J" userId="John" providerId="None"/>
  <p188:author id="{79B548C6-2E9D-E3B8-3827-CC338F627018}" name="Tina" initials="T" userId="S::tina.r.duncan.civ@health.mil::b8e9e9e8-91ed-4b46-b5e8-0ee49929ceb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usley, Bryce L SPC MIL USA MEDCOM MCAHC" initials="OBLSMU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B0506"/>
    <a:srgbClr val="6D7808"/>
    <a:srgbClr val="080808"/>
    <a:srgbClr val="DADADA"/>
    <a:srgbClr val="E2E2E2"/>
    <a:srgbClr val="E1E1E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p:cViewPr varScale="1">
        <p:scale>
          <a:sx n="109" d="100"/>
          <a:sy n="109" d="100"/>
        </p:scale>
        <p:origin x="1050" y="114"/>
      </p:cViewPr>
      <p:guideLst>
        <p:guide orient="horz" pos="25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12C03-09B3-4BEF-875D-2D306D4816A0}" type="doc">
      <dgm:prSet loTypeId="urn:microsoft.com/office/officeart/2016/7/layout/BasicLinearProcessNumbered" loCatId="process" qsTypeId="urn:microsoft.com/office/officeart/2005/8/quickstyle/simple1" qsCatId="simple" csTypeId="urn:microsoft.com/office/officeart/2005/8/colors/accent0_3" csCatId="mainScheme" phldr="1"/>
      <dgm:spPr/>
      <dgm:t>
        <a:bodyPr/>
        <a:lstStyle/>
        <a:p>
          <a:endParaRPr lang="en-US"/>
        </a:p>
      </dgm:t>
    </dgm:pt>
    <dgm:pt modelId="{3280C81A-E4F8-47A9-8D36-C5853BA20536}">
      <dgm:prSet custT="1"/>
      <dgm:spPr/>
      <dgm:t>
        <a:bodyPr/>
        <a:lstStyle/>
        <a:p>
          <a:r>
            <a:rPr lang="en-US" sz="1600" dirty="0">
              <a:solidFill>
                <a:srgbClr val="000000"/>
              </a:solidFill>
              <a:latin typeface="Arial" panose="020B0604020202020204" pitchFamily="34" charset="0"/>
              <a:cs typeface="Arial" panose="020B0604020202020204" pitchFamily="34" charset="0"/>
            </a:rPr>
            <a:t>Remember to:</a:t>
          </a:r>
          <a:r>
            <a:rPr lang="en-US" sz="1600" b="0" dirty="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Wash your hands often</a:t>
          </a:r>
          <a:r>
            <a:rPr lang="en-US" sz="1600" b="0" dirty="0">
              <a:solidFill>
                <a:srgbClr val="000000"/>
              </a:solidFill>
              <a:latin typeface="Arial" panose="020B0604020202020204" pitchFamily="34" charset="0"/>
              <a:cs typeface="Arial" panose="020B0604020202020204" pitchFamily="34" charset="0"/>
            </a:rPr>
            <a:t>.</a:t>
          </a:r>
          <a:endParaRPr lang="en-US" sz="1600" dirty="0">
            <a:solidFill>
              <a:srgbClr val="000000"/>
            </a:solidFill>
            <a:latin typeface="Arial" panose="020B0604020202020204" pitchFamily="34" charset="0"/>
            <a:cs typeface="Arial" panose="020B0604020202020204" pitchFamily="34" charset="0"/>
          </a:endParaRPr>
        </a:p>
      </dgm:t>
    </dgm:pt>
    <dgm:pt modelId="{663FFBFC-E1A7-43F9-BF2B-67EA2A436D4D}" type="parTrans" cxnId="{0F1ADC23-1AB2-4E22-BF05-07471356E8E9}">
      <dgm:prSet/>
      <dgm:spPr/>
      <dgm:t>
        <a:bodyPr/>
        <a:lstStyle/>
        <a:p>
          <a:endParaRPr lang="en-US"/>
        </a:p>
      </dgm:t>
    </dgm:pt>
    <dgm:pt modelId="{4EBA7C3F-8DFB-4E31-8B19-E02752DD5F70}" type="sibTrans" cxnId="{0F1ADC23-1AB2-4E22-BF05-07471356E8E9}">
      <dgm:prSet phldrT="1" phldr="0"/>
      <dgm:spPr/>
      <dgm:t>
        <a:bodyPr/>
        <a:lstStyle/>
        <a:p>
          <a:r>
            <a:rPr lang="en-US"/>
            <a:t>1</a:t>
          </a:r>
        </a:p>
      </dgm:t>
    </dgm:pt>
    <dgm:pt modelId="{4484C0AA-7C48-4E5A-8CDE-8AA0CCDBC1CB}">
      <dgm:prSet/>
      <dgm:spPr/>
      <dgm:t>
        <a:bodyPr/>
        <a:lstStyle/>
        <a:p>
          <a:r>
            <a:rPr lang="en-US" dirty="0">
              <a:solidFill>
                <a:srgbClr val="000000"/>
              </a:solidFill>
              <a:latin typeface="Arial" panose="020B0604020202020204" pitchFamily="34" charset="0"/>
              <a:cs typeface="Arial" panose="020B0604020202020204" pitchFamily="34" charset="0"/>
            </a:rPr>
            <a:t>Properly clean and sanitize  cutting boards and work surfaces</a:t>
          </a:r>
          <a:r>
            <a:rPr lang="en-US" dirty="0">
              <a:latin typeface="Arial" panose="020B0604020202020204" pitchFamily="34" charset="0"/>
              <a:cs typeface="Arial" panose="020B0604020202020204" pitchFamily="34" charset="0"/>
            </a:rPr>
            <a:t>.</a:t>
          </a:r>
        </a:p>
      </dgm:t>
    </dgm:pt>
    <dgm:pt modelId="{060954C2-6CE8-4F09-9ACA-D76EE431AE9E}" type="parTrans" cxnId="{7E3C3CA2-08D3-430B-A7F9-79D67785000B}">
      <dgm:prSet/>
      <dgm:spPr/>
      <dgm:t>
        <a:bodyPr/>
        <a:lstStyle/>
        <a:p>
          <a:endParaRPr lang="en-US"/>
        </a:p>
      </dgm:t>
    </dgm:pt>
    <dgm:pt modelId="{4C266E56-969A-4D04-995B-C52B51DB2F3D}" type="sibTrans" cxnId="{7E3C3CA2-08D3-430B-A7F9-79D67785000B}">
      <dgm:prSet phldrT="2" phldr="0"/>
      <dgm:spPr/>
      <dgm:t>
        <a:bodyPr/>
        <a:lstStyle/>
        <a:p>
          <a:r>
            <a:rPr lang="en-US"/>
            <a:t>2</a:t>
          </a:r>
          <a:endParaRPr lang="en-US" dirty="0"/>
        </a:p>
      </dgm:t>
    </dgm:pt>
    <dgm:pt modelId="{25ECECAD-4528-4532-A1AA-E333DC35FDB6}">
      <dgm:prSet/>
      <dgm:spPr/>
      <dgm:t>
        <a:bodyPr/>
        <a:lstStyle/>
        <a:p>
          <a:r>
            <a:rPr lang="en-US" dirty="0">
              <a:solidFill>
                <a:srgbClr val="000000"/>
              </a:solidFill>
              <a:latin typeface="Arial" panose="020B0604020202020204" pitchFamily="34" charset="0"/>
              <a:cs typeface="Arial" panose="020B0604020202020204" pitchFamily="34" charset="0"/>
            </a:rPr>
            <a:t>Change your apron and gloves between tasks,  </a:t>
          </a:r>
          <a:r>
            <a:rPr lang="en-US" u="sng" dirty="0">
              <a:solidFill>
                <a:srgbClr val="000000"/>
              </a:solidFill>
              <a:latin typeface="Arial" panose="020B0604020202020204" pitchFamily="34" charset="0"/>
              <a:cs typeface="Arial" panose="020B0604020202020204" pitchFamily="34" charset="0"/>
            </a:rPr>
            <a:t>especially </a:t>
          </a:r>
          <a:r>
            <a:rPr lang="en-US" dirty="0">
              <a:solidFill>
                <a:srgbClr val="000000"/>
              </a:solidFill>
              <a:latin typeface="Arial" panose="020B0604020202020204" pitchFamily="34" charset="0"/>
              <a:cs typeface="Arial" panose="020B0604020202020204" pitchFamily="34" charset="0"/>
            </a:rPr>
            <a:t>after handling raw meat, and before handling cooked  or ready-to-eat food</a:t>
          </a:r>
          <a:r>
            <a:rPr lang="en-US" dirty="0">
              <a:solidFill>
                <a:srgbClr val="000000"/>
              </a:solidFill>
            </a:rPr>
            <a:t>.</a:t>
          </a:r>
        </a:p>
      </dgm:t>
    </dgm:pt>
    <dgm:pt modelId="{416FDD14-A5BD-4CAF-A3F4-7BC12164F336}" type="parTrans" cxnId="{98E2E9F9-6008-4B46-9D34-A06B5C3EF995}">
      <dgm:prSet/>
      <dgm:spPr/>
      <dgm:t>
        <a:bodyPr/>
        <a:lstStyle/>
        <a:p>
          <a:endParaRPr lang="en-US"/>
        </a:p>
      </dgm:t>
    </dgm:pt>
    <dgm:pt modelId="{A0C9A314-AD76-4300-A596-890A0BA9F299}" type="sibTrans" cxnId="{98E2E9F9-6008-4B46-9D34-A06B5C3EF995}">
      <dgm:prSet phldrT="3" phldr="0"/>
      <dgm:spPr/>
      <dgm:t>
        <a:bodyPr/>
        <a:lstStyle/>
        <a:p>
          <a:r>
            <a:rPr lang="en-US"/>
            <a:t>3</a:t>
          </a:r>
        </a:p>
      </dgm:t>
    </dgm:pt>
    <dgm:pt modelId="{D14D8171-E748-4815-AEC4-3409E345E4A0}" type="pres">
      <dgm:prSet presAssocID="{BFA12C03-09B3-4BEF-875D-2D306D4816A0}" presName="Name0" presStyleCnt="0">
        <dgm:presLayoutVars>
          <dgm:animLvl val="lvl"/>
          <dgm:resizeHandles val="exact"/>
        </dgm:presLayoutVars>
      </dgm:prSet>
      <dgm:spPr/>
    </dgm:pt>
    <dgm:pt modelId="{E25EBB7D-2873-4681-82C7-68A48C2528BB}" type="pres">
      <dgm:prSet presAssocID="{3280C81A-E4F8-47A9-8D36-C5853BA20536}" presName="compositeNode" presStyleCnt="0">
        <dgm:presLayoutVars>
          <dgm:bulletEnabled val="1"/>
        </dgm:presLayoutVars>
      </dgm:prSet>
      <dgm:spPr/>
    </dgm:pt>
    <dgm:pt modelId="{1DDC1025-EB54-4B58-BBBA-C0CF525DA485}" type="pres">
      <dgm:prSet presAssocID="{3280C81A-E4F8-47A9-8D36-C5853BA20536}" presName="bgRect" presStyleLbl="bgAccFollowNode1" presStyleIdx="0" presStyleCnt="3"/>
      <dgm:spPr/>
    </dgm:pt>
    <dgm:pt modelId="{9081017F-4B71-46C7-B9DE-F86520600A29}" type="pres">
      <dgm:prSet presAssocID="{4EBA7C3F-8DFB-4E31-8B19-E02752DD5F70}" presName="sibTransNodeCircle" presStyleLbl="alignNode1" presStyleIdx="0" presStyleCnt="6">
        <dgm:presLayoutVars>
          <dgm:chMax val="0"/>
          <dgm:bulletEnabled/>
        </dgm:presLayoutVars>
      </dgm:prSet>
      <dgm:spPr/>
    </dgm:pt>
    <dgm:pt modelId="{7B42D28C-DA18-4EBA-A8C9-A7D92B7F7313}" type="pres">
      <dgm:prSet presAssocID="{3280C81A-E4F8-47A9-8D36-C5853BA20536}" presName="bottomLine" presStyleLbl="alignNode1" presStyleIdx="1" presStyleCnt="6">
        <dgm:presLayoutVars/>
      </dgm:prSet>
      <dgm:spPr/>
    </dgm:pt>
    <dgm:pt modelId="{0CCF0B90-7CF0-4288-9834-CF093462F6EE}" type="pres">
      <dgm:prSet presAssocID="{3280C81A-E4F8-47A9-8D36-C5853BA20536}" presName="nodeText" presStyleLbl="bgAccFollowNode1" presStyleIdx="0" presStyleCnt="3">
        <dgm:presLayoutVars>
          <dgm:bulletEnabled val="1"/>
        </dgm:presLayoutVars>
      </dgm:prSet>
      <dgm:spPr/>
    </dgm:pt>
    <dgm:pt modelId="{AC3B065C-786C-42EE-BA89-2A4D9780BC0D}" type="pres">
      <dgm:prSet presAssocID="{4EBA7C3F-8DFB-4E31-8B19-E02752DD5F70}" presName="sibTrans" presStyleCnt="0"/>
      <dgm:spPr/>
    </dgm:pt>
    <dgm:pt modelId="{53CFC0B7-4BF1-4A15-B721-B4845050302D}" type="pres">
      <dgm:prSet presAssocID="{4484C0AA-7C48-4E5A-8CDE-8AA0CCDBC1CB}" presName="compositeNode" presStyleCnt="0">
        <dgm:presLayoutVars>
          <dgm:bulletEnabled val="1"/>
        </dgm:presLayoutVars>
      </dgm:prSet>
      <dgm:spPr/>
    </dgm:pt>
    <dgm:pt modelId="{805ABA07-416D-4C6B-BD95-A2CD1DDAF797}" type="pres">
      <dgm:prSet presAssocID="{4484C0AA-7C48-4E5A-8CDE-8AA0CCDBC1CB}" presName="bgRect" presStyleLbl="bgAccFollowNode1" presStyleIdx="1" presStyleCnt="3"/>
      <dgm:spPr/>
    </dgm:pt>
    <dgm:pt modelId="{95A70470-2225-479C-AB14-FF3F42A8AA6E}" type="pres">
      <dgm:prSet presAssocID="{4C266E56-969A-4D04-995B-C52B51DB2F3D}" presName="sibTransNodeCircle" presStyleLbl="alignNode1" presStyleIdx="2" presStyleCnt="6">
        <dgm:presLayoutVars>
          <dgm:chMax val="0"/>
          <dgm:bulletEnabled/>
        </dgm:presLayoutVars>
      </dgm:prSet>
      <dgm:spPr/>
    </dgm:pt>
    <dgm:pt modelId="{E56EB778-5E28-48A3-9F4A-D4DECF3C1FFB}" type="pres">
      <dgm:prSet presAssocID="{4484C0AA-7C48-4E5A-8CDE-8AA0CCDBC1CB}" presName="bottomLine" presStyleLbl="alignNode1" presStyleIdx="3" presStyleCnt="6">
        <dgm:presLayoutVars/>
      </dgm:prSet>
      <dgm:spPr/>
    </dgm:pt>
    <dgm:pt modelId="{5B86CA53-C179-4166-8B1F-6B9ED39BB963}" type="pres">
      <dgm:prSet presAssocID="{4484C0AA-7C48-4E5A-8CDE-8AA0CCDBC1CB}" presName="nodeText" presStyleLbl="bgAccFollowNode1" presStyleIdx="1" presStyleCnt="3">
        <dgm:presLayoutVars>
          <dgm:bulletEnabled val="1"/>
        </dgm:presLayoutVars>
      </dgm:prSet>
      <dgm:spPr/>
    </dgm:pt>
    <dgm:pt modelId="{AEB14F3C-A7C8-4240-8365-3C80F6292835}" type="pres">
      <dgm:prSet presAssocID="{4C266E56-969A-4D04-995B-C52B51DB2F3D}" presName="sibTrans" presStyleCnt="0"/>
      <dgm:spPr/>
    </dgm:pt>
    <dgm:pt modelId="{2821E7BD-0254-4415-B67C-EFA742F91EA7}" type="pres">
      <dgm:prSet presAssocID="{25ECECAD-4528-4532-A1AA-E333DC35FDB6}" presName="compositeNode" presStyleCnt="0">
        <dgm:presLayoutVars>
          <dgm:bulletEnabled val="1"/>
        </dgm:presLayoutVars>
      </dgm:prSet>
      <dgm:spPr/>
    </dgm:pt>
    <dgm:pt modelId="{67A7188C-EA92-4230-B309-0C36987410CF}" type="pres">
      <dgm:prSet presAssocID="{25ECECAD-4528-4532-A1AA-E333DC35FDB6}" presName="bgRect" presStyleLbl="bgAccFollowNode1" presStyleIdx="2" presStyleCnt="3"/>
      <dgm:spPr/>
    </dgm:pt>
    <dgm:pt modelId="{734E4539-6E50-4D0E-A98D-7042814621D8}" type="pres">
      <dgm:prSet presAssocID="{A0C9A314-AD76-4300-A596-890A0BA9F299}" presName="sibTransNodeCircle" presStyleLbl="alignNode1" presStyleIdx="4" presStyleCnt="6">
        <dgm:presLayoutVars>
          <dgm:chMax val="0"/>
          <dgm:bulletEnabled/>
        </dgm:presLayoutVars>
      </dgm:prSet>
      <dgm:spPr/>
    </dgm:pt>
    <dgm:pt modelId="{AAF51B9D-AEAC-4A04-B44F-5B6A5146E8D5}" type="pres">
      <dgm:prSet presAssocID="{25ECECAD-4528-4532-A1AA-E333DC35FDB6}" presName="bottomLine" presStyleLbl="alignNode1" presStyleIdx="5" presStyleCnt="6">
        <dgm:presLayoutVars/>
      </dgm:prSet>
      <dgm:spPr/>
    </dgm:pt>
    <dgm:pt modelId="{D5124265-732F-450C-BED5-294993BD7216}" type="pres">
      <dgm:prSet presAssocID="{25ECECAD-4528-4532-A1AA-E333DC35FDB6}" presName="nodeText" presStyleLbl="bgAccFollowNode1" presStyleIdx="2" presStyleCnt="3">
        <dgm:presLayoutVars>
          <dgm:bulletEnabled val="1"/>
        </dgm:presLayoutVars>
      </dgm:prSet>
      <dgm:spPr/>
    </dgm:pt>
  </dgm:ptLst>
  <dgm:cxnLst>
    <dgm:cxn modelId="{206CF014-EC47-4B84-853A-4B2863BE16AF}" type="presOf" srcId="{25ECECAD-4528-4532-A1AA-E333DC35FDB6}" destId="{67A7188C-EA92-4230-B309-0C36987410CF}" srcOrd="0" destOrd="0" presId="urn:microsoft.com/office/officeart/2016/7/layout/BasicLinearProcessNumbered"/>
    <dgm:cxn modelId="{0F1ADC23-1AB2-4E22-BF05-07471356E8E9}" srcId="{BFA12C03-09B3-4BEF-875D-2D306D4816A0}" destId="{3280C81A-E4F8-47A9-8D36-C5853BA20536}" srcOrd="0" destOrd="0" parTransId="{663FFBFC-E1A7-43F9-BF2B-67EA2A436D4D}" sibTransId="{4EBA7C3F-8DFB-4E31-8B19-E02752DD5F70}"/>
    <dgm:cxn modelId="{D791BB29-47F1-4B34-B8D7-03007C6E1B02}" type="presOf" srcId="{3280C81A-E4F8-47A9-8D36-C5853BA20536}" destId="{1DDC1025-EB54-4B58-BBBA-C0CF525DA485}" srcOrd="0" destOrd="0" presId="urn:microsoft.com/office/officeart/2016/7/layout/BasicLinearProcessNumbered"/>
    <dgm:cxn modelId="{B632DB2A-ACBF-402F-BFBB-0187DE5BE03D}" type="presOf" srcId="{BFA12C03-09B3-4BEF-875D-2D306D4816A0}" destId="{D14D8171-E748-4815-AEC4-3409E345E4A0}" srcOrd="0" destOrd="0" presId="urn:microsoft.com/office/officeart/2016/7/layout/BasicLinearProcessNumbered"/>
    <dgm:cxn modelId="{313B9841-5323-40A9-9580-E8B1ED577DE1}" type="presOf" srcId="{4C266E56-969A-4D04-995B-C52B51DB2F3D}" destId="{95A70470-2225-479C-AB14-FF3F42A8AA6E}" srcOrd="0" destOrd="0" presId="urn:microsoft.com/office/officeart/2016/7/layout/BasicLinearProcessNumbered"/>
    <dgm:cxn modelId="{CFB5EA79-1FB4-4BF1-AAB1-FE3827E411F3}" type="presOf" srcId="{3280C81A-E4F8-47A9-8D36-C5853BA20536}" destId="{0CCF0B90-7CF0-4288-9834-CF093462F6EE}" srcOrd="1" destOrd="0" presId="urn:microsoft.com/office/officeart/2016/7/layout/BasicLinearProcessNumbered"/>
    <dgm:cxn modelId="{CC590F8A-1961-4B3D-8339-0171403A250A}" type="presOf" srcId="{25ECECAD-4528-4532-A1AA-E333DC35FDB6}" destId="{D5124265-732F-450C-BED5-294993BD7216}" srcOrd="1" destOrd="0" presId="urn:microsoft.com/office/officeart/2016/7/layout/BasicLinearProcessNumbered"/>
    <dgm:cxn modelId="{0DBC928B-D8C4-453A-BB1F-8BCB10752473}" type="presOf" srcId="{A0C9A314-AD76-4300-A596-890A0BA9F299}" destId="{734E4539-6E50-4D0E-A98D-7042814621D8}" srcOrd="0" destOrd="0" presId="urn:microsoft.com/office/officeart/2016/7/layout/BasicLinearProcessNumbered"/>
    <dgm:cxn modelId="{C3FE539E-E914-4531-BDEC-EE6F27171FCF}" type="presOf" srcId="{4EBA7C3F-8DFB-4E31-8B19-E02752DD5F70}" destId="{9081017F-4B71-46C7-B9DE-F86520600A29}" srcOrd="0" destOrd="0" presId="urn:microsoft.com/office/officeart/2016/7/layout/BasicLinearProcessNumbered"/>
    <dgm:cxn modelId="{7E3C3CA2-08D3-430B-A7F9-79D67785000B}" srcId="{BFA12C03-09B3-4BEF-875D-2D306D4816A0}" destId="{4484C0AA-7C48-4E5A-8CDE-8AA0CCDBC1CB}" srcOrd="1" destOrd="0" parTransId="{060954C2-6CE8-4F09-9ACA-D76EE431AE9E}" sibTransId="{4C266E56-969A-4D04-995B-C52B51DB2F3D}"/>
    <dgm:cxn modelId="{C2B3E0E5-3C0A-4FB4-BC6A-3F9F08B0BD1D}" type="presOf" srcId="{4484C0AA-7C48-4E5A-8CDE-8AA0CCDBC1CB}" destId="{5B86CA53-C179-4166-8B1F-6B9ED39BB963}" srcOrd="1" destOrd="0" presId="urn:microsoft.com/office/officeart/2016/7/layout/BasicLinearProcessNumbered"/>
    <dgm:cxn modelId="{98E2E9F9-6008-4B46-9D34-A06B5C3EF995}" srcId="{BFA12C03-09B3-4BEF-875D-2D306D4816A0}" destId="{25ECECAD-4528-4532-A1AA-E333DC35FDB6}" srcOrd="2" destOrd="0" parTransId="{416FDD14-A5BD-4CAF-A3F4-7BC12164F336}" sibTransId="{A0C9A314-AD76-4300-A596-890A0BA9F299}"/>
    <dgm:cxn modelId="{622CCFFA-9D77-4A72-A4A2-74AB13AD9A21}" type="presOf" srcId="{4484C0AA-7C48-4E5A-8CDE-8AA0CCDBC1CB}" destId="{805ABA07-416D-4C6B-BD95-A2CD1DDAF797}" srcOrd="0" destOrd="0" presId="urn:microsoft.com/office/officeart/2016/7/layout/BasicLinearProcessNumbered"/>
    <dgm:cxn modelId="{15952CEB-1311-4731-AC29-F8B462E5B178}" type="presParOf" srcId="{D14D8171-E748-4815-AEC4-3409E345E4A0}" destId="{E25EBB7D-2873-4681-82C7-68A48C2528BB}" srcOrd="0" destOrd="0" presId="urn:microsoft.com/office/officeart/2016/7/layout/BasicLinearProcessNumbered"/>
    <dgm:cxn modelId="{AFDB7BAD-F724-41BD-A18A-AD0E88CC7B1F}" type="presParOf" srcId="{E25EBB7D-2873-4681-82C7-68A48C2528BB}" destId="{1DDC1025-EB54-4B58-BBBA-C0CF525DA485}" srcOrd="0" destOrd="0" presId="urn:microsoft.com/office/officeart/2016/7/layout/BasicLinearProcessNumbered"/>
    <dgm:cxn modelId="{D5FBA78A-63BF-4AB5-8EA2-F9B65A8FA008}" type="presParOf" srcId="{E25EBB7D-2873-4681-82C7-68A48C2528BB}" destId="{9081017F-4B71-46C7-B9DE-F86520600A29}" srcOrd="1" destOrd="0" presId="urn:microsoft.com/office/officeart/2016/7/layout/BasicLinearProcessNumbered"/>
    <dgm:cxn modelId="{27A3ECF0-AFE4-4A16-9F8E-103D4EB83E26}" type="presParOf" srcId="{E25EBB7D-2873-4681-82C7-68A48C2528BB}" destId="{7B42D28C-DA18-4EBA-A8C9-A7D92B7F7313}" srcOrd="2" destOrd="0" presId="urn:microsoft.com/office/officeart/2016/7/layout/BasicLinearProcessNumbered"/>
    <dgm:cxn modelId="{8427529C-B1F4-4CB6-8316-A41BFF12EAD1}" type="presParOf" srcId="{E25EBB7D-2873-4681-82C7-68A48C2528BB}" destId="{0CCF0B90-7CF0-4288-9834-CF093462F6EE}" srcOrd="3" destOrd="0" presId="urn:microsoft.com/office/officeart/2016/7/layout/BasicLinearProcessNumbered"/>
    <dgm:cxn modelId="{93434032-CE54-48AB-8A5C-FD6A1F7E0648}" type="presParOf" srcId="{D14D8171-E748-4815-AEC4-3409E345E4A0}" destId="{AC3B065C-786C-42EE-BA89-2A4D9780BC0D}" srcOrd="1" destOrd="0" presId="urn:microsoft.com/office/officeart/2016/7/layout/BasicLinearProcessNumbered"/>
    <dgm:cxn modelId="{47508E25-D116-4280-9E8F-E6F70DC0F73B}" type="presParOf" srcId="{D14D8171-E748-4815-AEC4-3409E345E4A0}" destId="{53CFC0B7-4BF1-4A15-B721-B4845050302D}" srcOrd="2" destOrd="0" presId="urn:microsoft.com/office/officeart/2016/7/layout/BasicLinearProcessNumbered"/>
    <dgm:cxn modelId="{2A653BFC-436B-4DD5-9643-09F637E735E3}" type="presParOf" srcId="{53CFC0B7-4BF1-4A15-B721-B4845050302D}" destId="{805ABA07-416D-4C6B-BD95-A2CD1DDAF797}" srcOrd="0" destOrd="0" presId="urn:microsoft.com/office/officeart/2016/7/layout/BasicLinearProcessNumbered"/>
    <dgm:cxn modelId="{3E2BF049-8F41-4548-8A98-BF670E31A1B4}" type="presParOf" srcId="{53CFC0B7-4BF1-4A15-B721-B4845050302D}" destId="{95A70470-2225-479C-AB14-FF3F42A8AA6E}" srcOrd="1" destOrd="0" presId="urn:microsoft.com/office/officeart/2016/7/layout/BasicLinearProcessNumbered"/>
    <dgm:cxn modelId="{926EA619-21F6-4FA6-8BF5-F53F1E811DC5}" type="presParOf" srcId="{53CFC0B7-4BF1-4A15-B721-B4845050302D}" destId="{E56EB778-5E28-48A3-9F4A-D4DECF3C1FFB}" srcOrd="2" destOrd="0" presId="urn:microsoft.com/office/officeart/2016/7/layout/BasicLinearProcessNumbered"/>
    <dgm:cxn modelId="{8E29FBBD-6B9E-4214-9E1D-C9B339683C60}" type="presParOf" srcId="{53CFC0B7-4BF1-4A15-B721-B4845050302D}" destId="{5B86CA53-C179-4166-8B1F-6B9ED39BB963}" srcOrd="3" destOrd="0" presId="urn:microsoft.com/office/officeart/2016/7/layout/BasicLinearProcessNumbered"/>
    <dgm:cxn modelId="{56A69F86-F74D-4C00-8592-22BF174DD16A}" type="presParOf" srcId="{D14D8171-E748-4815-AEC4-3409E345E4A0}" destId="{AEB14F3C-A7C8-4240-8365-3C80F6292835}" srcOrd="3" destOrd="0" presId="urn:microsoft.com/office/officeart/2016/7/layout/BasicLinearProcessNumbered"/>
    <dgm:cxn modelId="{D999932E-AE1D-43D0-A832-186A9774581D}" type="presParOf" srcId="{D14D8171-E748-4815-AEC4-3409E345E4A0}" destId="{2821E7BD-0254-4415-B67C-EFA742F91EA7}" srcOrd="4" destOrd="0" presId="urn:microsoft.com/office/officeart/2016/7/layout/BasicLinearProcessNumbered"/>
    <dgm:cxn modelId="{523159AD-0773-4724-9866-198CE2F94A88}" type="presParOf" srcId="{2821E7BD-0254-4415-B67C-EFA742F91EA7}" destId="{67A7188C-EA92-4230-B309-0C36987410CF}" srcOrd="0" destOrd="0" presId="urn:microsoft.com/office/officeart/2016/7/layout/BasicLinearProcessNumbered"/>
    <dgm:cxn modelId="{05261F0C-5D76-4404-8205-B741D7D649A8}" type="presParOf" srcId="{2821E7BD-0254-4415-B67C-EFA742F91EA7}" destId="{734E4539-6E50-4D0E-A98D-7042814621D8}" srcOrd="1" destOrd="0" presId="urn:microsoft.com/office/officeart/2016/7/layout/BasicLinearProcessNumbered"/>
    <dgm:cxn modelId="{5E8371F2-8073-43E1-BB60-B15496787039}" type="presParOf" srcId="{2821E7BD-0254-4415-B67C-EFA742F91EA7}" destId="{AAF51B9D-AEAC-4A04-B44F-5B6A5146E8D5}" srcOrd="2" destOrd="0" presId="urn:microsoft.com/office/officeart/2016/7/layout/BasicLinearProcessNumbered"/>
    <dgm:cxn modelId="{55CA531D-9BE1-4EC6-849F-323C0B68B024}" type="presParOf" srcId="{2821E7BD-0254-4415-B67C-EFA742F91EA7}" destId="{D5124265-732F-450C-BED5-294993BD7216}" srcOrd="3" destOrd="0" presId="urn:microsoft.com/office/officeart/2016/7/layout/BasicLinearProcessNumbered"/>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C1025-EB54-4B58-BBBA-C0CF525DA485}">
      <dsp:nvSpPr>
        <dsp:cNvPr id="0" name=""/>
        <dsp:cNvSpPr/>
      </dsp:nvSpPr>
      <dsp:spPr>
        <a:xfrm>
          <a:off x="0" y="277320"/>
          <a:ext cx="2464593" cy="345043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000000"/>
              </a:solidFill>
              <a:latin typeface="Arial" panose="020B0604020202020204" pitchFamily="34" charset="0"/>
              <a:cs typeface="Arial" panose="020B0604020202020204" pitchFamily="34" charset="0"/>
            </a:rPr>
            <a:t>Remember to:</a:t>
          </a:r>
          <a:r>
            <a:rPr lang="en-US" sz="1600" b="0" kern="1200" dirty="0">
              <a:solidFill>
                <a:srgbClr val="000000"/>
              </a:solidFill>
              <a:latin typeface="Arial" panose="020B0604020202020204" pitchFamily="34" charset="0"/>
              <a:cs typeface="Arial" panose="020B0604020202020204" pitchFamily="34" charset="0"/>
            </a:rPr>
            <a:t>  </a:t>
          </a:r>
          <a:r>
            <a:rPr lang="en-US" sz="1600" kern="1200" dirty="0">
              <a:solidFill>
                <a:srgbClr val="000000"/>
              </a:solidFill>
              <a:latin typeface="Arial" panose="020B0604020202020204" pitchFamily="34" charset="0"/>
              <a:cs typeface="Arial" panose="020B0604020202020204" pitchFamily="34" charset="0"/>
            </a:rPr>
            <a:t>Wash your hands often</a:t>
          </a:r>
          <a:r>
            <a:rPr lang="en-US" sz="1600" b="0" kern="1200" dirty="0">
              <a:solidFill>
                <a:srgbClr val="000000"/>
              </a:solidFill>
              <a:latin typeface="Arial" panose="020B0604020202020204" pitchFamily="34" charset="0"/>
              <a:cs typeface="Arial" panose="020B0604020202020204" pitchFamily="34" charset="0"/>
            </a:rPr>
            <a:t>.</a:t>
          </a:r>
          <a:endParaRPr lang="en-US" sz="1600" kern="1200" dirty="0">
            <a:solidFill>
              <a:srgbClr val="000000"/>
            </a:solidFill>
            <a:latin typeface="Arial" panose="020B0604020202020204" pitchFamily="34" charset="0"/>
            <a:cs typeface="Arial" panose="020B0604020202020204" pitchFamily="34" charset="0"/>
          </a:endParaRPr>
        </a:p>
      </dsp:txBody>
      <dsp:txXfrm>
        <a:off x="0" y="1588484"/>
        <a:ext cx="2464593" cy="2070258"/>
      </dsp:txXfrm>
    </dsp:sp>
    <dsp:sp modelId="{9081017F-4B71-46C7-B9DE-F86520600A29}">
      <dsp:nvSpPr>
        <dsp:cNvPr id="0" name=""/>
        <dsp:cNvSpPr/>
      </dsp:nvSpPr>
      <dsp:spPr>
        <a:xfrm>
          <a:off x="714732" y="622363"/>
          <a:ext cx="1035129" cy="1035129"/>
        </a:xfrm>
        <a:prstGeom prst="ellips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6323" y="773954"/>
        <a:ext cx="731947" cy="731947"/>
      </dsp:txXfrm>
    </dsp:sp>
    <dsp:sp modelId="{7B42D28C-DA18-4EBA-A8C9-A7D92B7F7313}">
      <dsp:nvSpPr>
        <dsp:cNvPr id="0" name=""/>
        <dsp:cNvSpPr/>
      </dsp:nvSpPr>
      <dsp:spPr>
        <a:xfrm>
          <a:off x="0" y="3727679"/>
          <a:ext cx="2464593" cy="7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ABA07-416D-4C6B-BD95-A2CD1DDAF797}">
      <dsp:nvSpPr>
        <dsp:cNvPr id="0" name=""/>
        <dsp:cNvSpPr/>
      </dsp:nvSpPr>
      <dsp:spPr>
        <a:xfrm>
          <a:off x="2711053" y="277320"/>
          <a:ext cx="2464593" cy="345043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dirty="0">
              <a:solidFill>
                <a:srgbClr val="000000"/>
              </a:solidFill>
              <a:latin typeface="Arial" panose="020B0604020202020204" pitchFamily="34" charset="0"/>
              <a:cs typeface="Arial" panose="020B0604020202020204" pitchFamily="34" charset="0"/>
            </a:rPr>
            <a:t>Properly clean and sanitize  cutting boards and work surfaces</a:t>
          </a:r>
          <a:r>
            <a:rPr lang="en-US" sz="1500" kern="1200" dirty="0">
              <a:latin typeface="Arial" panose="020B0604020202020204" pitchFamily="34" charset="0"/>
              <a:cs typeface="Arial" panose="020B0604020202020204" pitchFamily="34" charset="0"/>
            </a:rPr>
            <a:t>.</a:t>
          </a:r>
        </a:p>
      </dsp:txBody>
      <dsp:txXfrm>
        <a:off x="2711053" y="1588484"/>
        <a:ext cx="2464593" cy="2070258"/>
      </dsp:txXfrm>
    </dsp:sp>
    <dsp:sp modelId="{95A70470-2225-479C-AB14-FF3F42A8AA6E}">
      <dsp:nvSpPr>
        <dsp:cNvPr id="0" name=""/>
        <dsp:cNvSpPr/>
      </dsp:nvSpPr>
      <dsp:spPr>
        <a:xfrm>
          <a:off x="3425785" y="622363"/>
          <a:ext cx="1035129" cy="1035129"/>
        </a:xfrm>
        <a:prstGeom prst="ellips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577376" y="773954"/>
        <a:ext cx="731947" cy="731947"/>
      </dsp:txXfrm>
    </dsp:sp>
    <dsp:sp modelId="{E56EB778-5E28-48A3-9F4A-D4DECF3C1FFB}">
      <dsp:nvSpPr>
        <dsp:cNvPr id="0" name=""/>
        <dsp:cNvSpPr/>
      </dsp:nvSpPr>
      <dsp:spPr>
        <a:xfrm>
          <a:off x="2711053" y="3727679"/>
          <a:ext cx="2464593" cy="7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7188C-EA92-4230-B309-0C36987410CF}">
      <dsp:nvSpPr>
        <dsp:cNvPr id="0" name=""/>
        <dsp:cNvSpPr/>
      </dsp:nvSpPr>
      <dsp:spPr>
        <a:xfrm>
          <a:off x="5422106" y="277320"/>
          <a:ext cx="2464593" cy="345043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dirty="0">
              <a:solidFill>
                <a:srgbClr val="000000"/>
              </a:solidFill>
              <a:latin typeface="Arial" panose="020B0604020202020204" pitchFamily="34" charset="0"/>
              <a:cs typeface="Arial" panose="020B0604020202020204" pitchFamily="34" charset="0"/>
            </a:rPr>
            <a:t>Change your apron and gloves between tasks,  </a:t>
          </a:r>
          <a:r>
            <a:rPr lang="en-US" sz="1500" u="sng" kern="1200" dirty="0">
              <a:solidFill>
                <a:srgbClr val="000000"/>
              </a:solidFill>
              <a:latin typeface="Arial" panose="020B0604020202020204" pitchFamily="34" charset="0"/>
              <a:cs typeface="Arial" panose="020B0604020202020204" pitchFamily="34" charset="0"/>
            </a:rPr>
            <a:t>especially </a:t>
          </a:r>
          <a:r>
            <a:rPr lang="en-US" sz="1500" kern="1200" dirty="0">
              <a:solidFill>
                <a:srgbClr val="000000"/>
              </a:solidFill>
              <a:latin typeface="Arial" panose="020B0604020202020204" pitchFamily="34" charset="0"/>
              <a:cs typeface="Arial" panose="020B0604020202020204" pitchFamily="34" charset="0"/>
            </a:rPr>
            <a:t>after handling raw meat, and before handling cooked  or ready-to-eat food</a:t>
          </a:r>
          <a:r>
            <a:rPr lang="en-US" sz="1500" kern="1200" dirty="0">
              <a:solidFill>
                <a:srgbClr val="000000"/>
              </a:solidFill>
            </a:rPr>
            <a:t>.</a:t>
          </a:r>
        </a:p>
      </dsp:txBody>
      <dsp:txXfrm>
        <a:off x="5422106" y="1588484"/>
        <a:ext cx="2464593" cy="2070258"/>
      </dsp:txXfrm>
    </dsp:sp>
    <dsp:sp modelId="{734E4539-6E50-4D0E-A98D-7042814621D8}">
      <dsp:nvSpPr>
        <dsp:cNvPr id="0" name=""/>
        <dsp:cNvSpPr/>
      </dsp:nvSpPr>
      <dsp:spPr>
        <a:xfrm>
          <a:off x="6136838" y="622363"/>
          <a:ext cx="1035129" cy="1035129"/>
        </a:xfrm>
        <a:prstGeom prst="ellips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88429" y="773954"/>
        <a:ext cx="731947" cy="731947"/>
      </dsp:txXfrm>
    </dsp:sp>
    <dsp:sp modelId="{AAF51B9D-AEAC-4A04-B44F-5B6A5146E8D5}">
      <dsp:nvSpPr>
        <dsp:cNvPr id="0" name=""/>
        <dsp:cNvSpPr/>
      </dsp:nvSpPr>
      <dsp:spPr>
        <a:xfrm>
          <a:off x="5422106" y="3727679"/>
          <a:ext cx="2464593" cy="7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1" y="0"/>
            <a:ext cx="3045570" cy="464183"/>
          </a:xfrm>
          <a:prstGeom prst="rect">
            <a:avLst/>
          </a:prstGeom>
          <a:noFill/>
          <a:ln w="9525">
            <a:noFill/>
            <a:miter lim="800000"/>
            <a:headEnd/>
            <a:tailEnd/>
          </a:ln>
          <a:effectLst/>
        </p:spPr>
        <p:txBody>
          <a:bodyPr vert="horz" wrap="square" lIns="93480" tIns="46739" rIns="93480" bIns="46739" numCol="1" anchor="t" anchorCtr="0" compatLnSpc="1">
            <a:prstTxWarp prst="textNoShape">
              <a:avLst/>
            </a:prstTxWarp>
          </a:bodyPr>
          <a:lstStyle>
            <a:lvl1pPr defTabSz="934817" eaLnBrk="1" hangingPunct="1">
              <a:defRPr sz="1200" b="0">
                <a:cs typeface="+mn-cs"/>
              </a:defRPr>
            </a:lvl1pPr>
          </a:lstStyle>
          <a:p>
            <a:pPr>
              <a:defRPr/>
            </a:pPr>
            <a:endParaRPr lang="en-US"/>
          </a:p>
        </p:txBody>
      </p:sp>
      <p:sp>
        <p:nvSpPr>
          <p:cNvPr id="63491" name="Rectangle 3"/>
          <p:cNvSpPr>
            <a:spLocks noGrp="1" noChangeArrowheads="1"/>
          </p:cNvSpPr>
          <p:nvPr>
            <p:ph type="dt" sz="quarter" idx="1"/>
          </p:nvPr>
        </p:nvSpPr>
        <p:spPr bwMode="auto">
          <a:xfrm>
            <a:off x="3977531" y="0"/>
            <a:ext cx="3045569" cy="464183"/>
          </a:xfrm>
          <a:prstGeom prst="rect">
            <a:avLst/>
          </a:prstGeom>
          <a:noFill/>
          <a:ln w="9525">
            <a:noFill/>
            <a:miter lim="800000"/>
            <a:headEnd/>
            <a:tailEnd/>
          </a:ln>
          <a:effectLst/>
        </p:spPr>
        <p:txBody>
          <a:bodyPr vert="horz" wrap="square" lIns="93480" tIns="46739" rIns="93480" bIns="46739" numCol="1" anchor="t" anchorCtr="0" compatLnSpc="1">
            <a:prstTxWarp prst="textNoShape">
              <a:avLst/>
            </a:prstTxWarp>
          </a:bodyPr>
          <a:lstStyle>
            <a:lvl1pPr algn="r" defTabSz="934817" eaLnBrk="1" hangingPunct="1">
              <a:defRPr sz="1200" b="0">
                <a:cs typeface="+mn-cs"/>
              </a:defRPr>
            </a:lvl1pPr>
          </a:lstStyle>
          <a:p>
            <a:pPr>
              <a:defRPr/>
            </a:pPr>
            <a:endParaRPr lang="en-US"/>
          </a:p>
        </p:txBody>
      </p:sp>
      <p:sp>
        <p:nvSpPr>
          <p:cNvPr id="63492" name="Rectangle 4"/>
          <p:cNvSpPr>
            <a:spLocks noGrp="1" noChangeArrowheads="1"/>
          </p:cNvSpPr>
          <p:nvPr>
            <p:ph type="ftr" sz="quarter" idx="2"/>
          </p:nvPr>
        </p:nvSpPr>
        <p:spPr bwMode="auto">
          <a:xfrm>
            <a:off x="1" y="8844917"/>
            <a:ext cx="3045570" cy="464183"/>
          </a:xfrm>
          <a:prstGeom prst="rect">
            <a:avLst/>
          </a:prstGeom>
          <a:noFill/>
          <a:ln w="9525">
            <a:noFill/>
            <a:miter lim="800000"/>
            <a:headEnd/>
            <a:tailEnd/>
          </a:ln>
          <a:effectLst/>
        </p:spPr>
        <p:txBody>
          <a:bodyPr vert="horz" wrap="square" lIns="93480" tIns="46739" rIns="93480" bIns="46739" numCol="1" anchor="b" anchorCtr="0" compatLnSpc="1">
            <a:prstTxWarp prst="textNoShape">
              <a:avLst/>
            </a:prstTxWarp>
          </a:bodyPr>
          <a:lstStyle>
            <a:lvl1pPr defTabSz="934817" eaLnBrk="1" hangingPunct="1">
              <a:defRPr sz="1200" b="0">
                <a:cs typeface="+mn-cs"/>
              </a:defRPr>
            </a:lvl1pPr>
          </a:lstStyle>
          <a:p>
            <a:pPr>
              <a:defRPr/>
            </a:pPr>
            <a:endParaRPr lang="en-US"/>
          </a:p>
        </p:txBody>
      </p:sp>
      <p:sp>
        <p:nvSpPr>
          <p:cNvPr id="63493" name="Rectangle 5"/>
          <p:cNvSpPr>
            <a:spLocks noGrp="1" noChangeArrowheads="1"/>
          </p:cNvSpPr>
          <p:nvPr>
            <p:ph type="sldNum" sz="quarter" idx="3"/>
          </p:nvPr>
        </p:nvSpPr>
        <p:spPr bwMode="auto">
          <a:xfrm>
            <a:off x="3977531" y="8844917"/>
            <a:ext cx="3045569" cy="464183"/>
          </a:xfrm>
          <a:prstGeom prst="rect">
            <a:avLst/>
          </a:prstGeom>
          <a:noFill/>
          <a:ln w="9525">
            <a:noFill/>
            <a:miter lim="800000"/>
            <a:headEnd/>
            <a:tailEnd/>
          </a:ln>
          <a:effectLst/>
        </p:spPr>
        <p:txBody>
          <a:bodyPr vert="horz" wrap="square" lIns="93480" tIns="46739" rIns="93480" bIns="46739" numCol="1" anchor="b" anchorCtr="0" compatLnSpc="1">
            <a:prstTxWarp prst="textNoShape">
              <a:avLst/>
            </a:prstTxWarp>
          </a:bodyPr>
          <a:lstStyle>
            <a:lvl1pPr algn="r" defTabSz="933261" eaLnBrk="1" hangingPunct="1">
              <a:defRPr sz="1200" b="0"/>
            </a:lvl1pPr>
          </a:lstStyle>
          <a:p>
            <a:pPr>
              <a:defRPr/>
            </a:pPr>
            <a:fld id="{D7C4F58A-7C51-4C59-91F8-B89720F027B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63064" cy="459415"/>
          </a:xfrm>
          <a:prstGeom prst="rect">
            <a:avLst/>
          </a:prstGeom>
          <a:noFill/>
          <a:ln w="9525">
            <a:noFill/>
            <a:miter lim="800000"/>
            <a:headEnd/>
            <a:tailEnd/>
          </a:ln>
          <a:effectLst/>
        </p:spPr>
        <p:txBody>
          <a:bodyPr vert="horz" wrap="square" lIns="91847" tIns="45924" rIns="91847" bIns="45924" numCol="1" anchor="t" anchorCtr="0" compatLnSpc="1">
            <a:prstTxWarp prst="textNoShape">
              <a:avLst/>
            </a:prstTxWarp>
          </a:bodyPr>
          <a:lstStyle>
            <a:lvl1pPr defTabSz="917960" eaLnBrk="1" hangingPunct="1">
              <a:defRPr sz="1200" b="0">
                <a:cs typeface="+mn-cs"/>
              </a:defRPr>
            </a:lvl1pPr>
          </a:lstStyle>
          <a:p>
            <a:pPr>
              <a:defRPr/>
            </a:pPr>
            <a:endParaRPr lang="en-US"/>
          </a:p>
        </p:txBody>
      </p:sp>
      <p:sp>
        <p:nvSpPr>
          <p:cNvPr id="138243" name="Rectangle 3"/>
          <p:cNvSpPr>
            <a:spLocks noGrp="1" noChangeArrowheads="1"/>
          </p:cNvSpPr>
          <p:nvPr>
            <p:ph type="dt" idx="1"/>
          </p:nvPr>
        </p:nvSpPr>
        <p:spPr bwMode="auto">
          <a:xfrm>
            <a:off x="3983892" y="0"/>
            <a:ext cx="3064654" cy="459415"/>
          </a:xfrm>
          <a:prstGeom prst="rect">
            <a:avLst/>
          </a:prstGeom>
          <a:noFill/>
          <a:ln w="9525">
            <a:noFill/>
            <a:miter lim="800000"/>
            <a:headEnd/>
            <a:tailEnd/>
          </a:ln>
          <a:effectLst/>
        </p:spPr>
        <p:txBody>
          <a:bodyPr vert="horz" wrap="square" lIns="91847" tIns="45924" rIns="91847" bIns="45924" numCol="1" anchor="t" anchorCtr="0" compatLnSpc="1">
            <a:prstTxWarp prst="textNoShape">
              <a:avLst/>
            </a:prstTxWarp>
          </a:bodyPr>
          <a:lstStyle>
            <a:lvl1pPr algn="r" defTabSz="917960" eaLnBrk="1" hangingPunct="1">
              <a:defRPr sz="1200" b="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1413" y="690563"/>
            <a:ext cx="4691062" cy="3517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5" name="Rectangle 5"/>
          <p:cNvSpPr>
            <a:spLocks noGrp="1" noChangeArrowheads="1"/>
          </p:cNvSpPr>
          <p:nvPr>
            <p:ph type="body" sz="quarter" idx="3"/>
          </p:nvPr>
        </p:nvSpPr>
        <p:spPr bwMode="auto">
          <a:xfrm>
            <a:off x="919237" y="4436766"/>
            <a:ext cx="5133733" cy="4211032"/>
          </a:xfrm>
          <a:prstGeom prst="rect">
            <a:avLst/>
          </a:prstGeom>
          <a:noFill/>
          <a:ln w="9525">
            <a:noFill/>
            <a:miter lim="800000"/>
            <a:headEnd/>
            <a:tailEnd/>
          </a:ln>
          <a:effectLst/>
        </p:spPr>
        <p:txBody>
          <a:bodyPr vert="horz" wrap="square" lIns="91847" tIns="45924" rIns="91847" bIns="459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8246" name="Rectangle 6"/>
          <p:cNvSpPr>
            <a:spLocks noGrp="1" noChangeArrowheads="1"/>
          </p:cNvSpPr>
          <p:nvPr>
            <p:ph type="ftr" sz="quarter" idx="4"/>
          </p:nvPr>
        </p:nvSpPr>
        <p:spPr bwMode="auto">
          <a:xfrm>
            <a:off x="0" y="8876710"/>
            <a:ext cx="3063064" cy="457825"/>
          </a:xfrm>
          <a:prstGeom prst="rect">
            <a:avLst/>
          </a:prstGeom>
          <a:noFill/>
          <a:ln w="9525">
            <a:noFill/>
            <a:miter lim="800000"/>
            <a:headEnd/>
            <a:tailEnd/>
          </a:ln>
          <a:effectLst/>
        </p:spPr>
        <p:txBody>
          <a:bodyPr vert="horz" wrap="square" lIns="91847" tIns="45924" rIns="91847" bIns="45924" numCol="1" anchor="b" anchorCtr="0" compatLnSpc="1">
            <a:prstTxWarp prst="textNoShape">
              <a:avLst/>
            </a:prstTxWarp>
          </a:bodyPr>
          <a:lstStyle>
            <a:lvl1pPr defTabSz="917960" eaLnBrk="1" hangingPunct="1">
              <a:defRPr sz="1200" b="0">
                <a:cs typeface="+mn-cs"/>
              </a:defRPr>
            </a:lvl1pPr>
          </a:lstStyle>
          <a:p>
            <a:pPr>
              <a:defRPr/>
            </a:pPr>
            <a:endParaRPr lang="en-US"/>
          </a:p>
        </p:txBody>
      </p:sp>
      <p:sp>
        <p:nvSpPr>
          <p:cNvPr id="138247" name="Rectangle 7"/>
          <p:cNvSpPr>
            <a:spLocks noGrp="1" noChangeArrowheads="1"/>
          </p:cNvSpPr>
          <p:nvPr>
            <p:ph type="sldNum" sz="quarter" idx="5"/>
          </p:nvPr>
        </p:nvSpPr>
        <p:spPr bwMode="auto">
          <a:xfrm>
            <a:off x="3983892" y="8876710"/>
            <a:ext cx="3064654" cy="457825"/>
          </a:xfrm>
          <a:prstGeom prst="rect">
            <a:avLst/>
          </a:prstGeom>
          <a:noFill/>
          <a:ln w="9525">
            <a:noFill/>
            <a:miter lim="800000"/>
            <a:headEnd/>
            <a:tailEnd/>
          </a:ln>
          <a:effectLst/>
        </p:spPr>
        <p:txBody>
          <a:bodyPr vert="horz" wrap="square" lIns="91847" tIns="45924" rIns="91847" bIns="45924" numCol="1" anchor="b" anchorCtr="0" compatLnSpc="1">
            <a:prstTxWarp prst="textNoShape">
              <a:avLst/>
            </a:prstTxWarp>
          </a:bodyPr>
          <a:lstStyle>
            <a:lvl1pPr algn="r" defTabSz="917362" eaLnBrk="1" hangingPunct="1">
              <a:defRPr sz="1200" b="0"/>
            </a:lvl1pPr>
          </a:lstStyle>
          <a:p>
            <a:pPr>
              <a:defRPr/>
            </a:pPr>
            <a:fld id="{9D9B4BEB-F54B-49C6-8509-22498782C8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new DHA PowerPoint template. Each slide contains helpful information for making the entire presentation user-friendly and accessible to people of all abilities. **Disclaimer** Additional remediation is required after you add content to this template to ensure 508 compliance.</a:t>
            </a:r>
          </a:p>
          <a:p>
            <a:endParaRPr lang="en-US" baseline="0" dirty="0"/>
          </a:p>
          <a:p>
            <a:r>
              <a:rPr lang="en-US" baseline="0" dirty="0"/>
              <a:t>Please note: if your presentation is being presented online, the PowerPoint file must be converted and remediated as a PDF.</a:t>
            </a:r>
          </a:p>
          <a:p>
            <a:endParaRPr lang="en-US" baseline="0" dirty="0"/>
          </a:p>
          <a:p>
            <a:r>
              <a:rPr lang="en-US" baseline="0" dirty="0"/>
              <a:t>There are two possible classification levels for most DHA presentations: Unclassified and Controlled Unclassified Information (CUI). Delete the classification level that does not apply to your presentation and leave the correct one. Don’t forget to delete the / too!</a:t>
            </a:r>
            <a:endParaRPr lang="en-US" dirty="0"/>
          </a:p>
        </p:txBody>
      </p:sp>
    </p:spTree>
    <p:extLst>
      <p:ext uri="{BB962C8B-B14F-4D97-AF65-F5344CB8AC3E}">
        <p14:creationId xmlns:p14="http://schemas.microsoft.com/office/powerpoint/2010/main" val="89838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a:spcBef>
                <a:spcPct val="30000"/>
              </a:spcBef>
              <a:defRPr sz="1200">
                <a:solidFill>
                  <a:schemeClr val="tx1"/>
                </a:solidFill>
                <a:latin typeface="Times New Roman" panose="02020603050405020304" pitchFamily="18" charset="0"/>
              </a:defRPr>
            </a:lvl1pPr>
            <a:lvl2pPr marL="744064" indent="-286179" defTabSz="917362">
              <a:spcBef>
                <a:spcPct val="30000"/>
              </a:spcBef>
              <a:defRPr sz="1200">
                <a:solidFill>
                  <a:schemeClr val="tx1"/>
                </a:solidFill>
                <a:latin typeface="Times New Roman" panose="02020603050405020304" pitchFamily="18" charset="0"/>
              </a:defRPr>
            </a:lvl2pPr>
            <a:lvl3pPr marL="1144715" indent="-228943" defTabSz="917362">
              <a:spcBef>
                <a:spcPct val="30000"/>
              </a:spcBef>
              <a:defRPr sz="1200">
                <a:solidFill>
                  <a:schemeClr val="tx1"/>
                </a:solidFill>
                <a:latin typeface="Times New Roman" panose="02020603050405020304" pitchFamily="18" charset="0"/>
              </a:defRPr>
            </a:lvl3pPr>
            <a:lvl4pPr marL="1602600" indent="-228943" defTabSz="917362">
              <a:spcBef>
                <a:spcPct val="30000"/>
              </a:spcBef>
              <a:defRPr sz="1200">
                <a:solidFill>
                  <a:schemeClr val="tx1"/>
                </a:solidFill>
                <a:latin typeface="Times New Roman" panose="02020603050405020304" pitchFamily="18" charset="0"/>
              </a:defRPr>
            </a:lvl4pPr>
            <a:lvl5pPr marL="2060486" indent="-228943" defTabSz="917362">
              <a:spcBef>
                <a:spcPct val="30000"/>
              </a:spcBef>
              <a:defRPr sz="1200">
                <a:solidFill>
                  <a:schemeClr val="tx1"/>
                </a:solidFill>
                <a:latin typeface="Times New Roman" panose="02020603050405020304" pitchFamily="18" charset="0"/>
              </a:defRPr>
            </a:lvl5pPr>
            <a:lvl6pPr marL="2518372" indent="-228943" defTabSz="917362"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917362"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917362"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91736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C06D02-DABA-403A-9670-68F4D564D567}" type="slidenum">
              <a:rPr lang="en-US" altLang="en-US" smtClean="0"/>
              <a:pPr>
                <a:spcBef>
                  <a:spcPct val="0"/>
                </a:spcBef>
              </a:pPr>
              <a:t>2</a:t>
            </a:fld>
            <a:endParaRPr lang="en-US" altLang="en-US"/>
          </a:p>
        </p:txBody>
      </p:sp>
      <p:sp>
        <p:nvSpPr>
          <p:cNvPr id="6147" name="Rectangle 2"/>
          <p:cNvSpPr>
            <a:spLocks noGrp="1" noRot="1" noChangeAspect="1" noChangeArrowheads="1" noTextEdit="1"/>
          </p:cNvSpPr>
          <p:nvPr>
            <p:ph type="sldImg"/>
          </p:nvPr>
        </p:nvSpPr>
        <p:spPr>
          <a:xfrm>
            <a:off x="66675" y="698500"/>
            <a:ext cx="6656388" cy="4991100"/>
          </a:xfrm>
          <a:ln/>
        </p:spPr>
      </p:sp>
      <p:sp>
        <p:nvSpPr>
          <p:cNvPr id="6148" name="Rectangle 3"/>
          <p:cNvSpPr>
            <a:spLocks noGrp="1" noChangeArrowheads="1"/>
          </p:cNvSpPr>
          <p:nvPr>
            <p:ph type="body" idx="1"/>
          </p:nvPr>
        </p:nvSpPr>
        <p:spPr>
          <a:xfrm>
            <a:off x="936733" y="7137613"/>
            <a:ext cx="5149637" cy="1473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Talking Points:</a:t>
            </a:r>
          </a:p>
          <a:p>
            <a:pPr eaLnBrk="1" hangingPunct="1"/>
            <a:endParaRPr lang="en-US" altLang="en-US" sz="1600"/>
          </a:p>
        </p:txBody>
      </p:sp>
    </p:spTree>
    <p:extLst>
      <p:ext uri="{BB962C8B-B14F-4D97-AF65-F5344CB8AC3E}">
        <p14:creationId xmlns:p14="http://schemas.microsoft.com/office/powerpoint/2010/main" val="189496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a:spcBef>
                <a:spcPct val="30000"/>
              </a:spcBef>
              <a:defRPr sz="1200">
                <a:solidFill>
                  <a:schemeClr val="tx1"/>
                </a:solidFill>
                <a:latin typeface="Times New Roman" panose="02020603050405020304" pitchFamily="18" charset="0"/>
              </a:defRPr>
            </a:lvl1pPr>
            <a:lvl2pPr marL="744064" indent="-286179" defTabSz="917362">
              <a:spcBef>
                <a:spcPct val="30000"/>
              </a:spcBef>
              <a:defRPr sz="1200">
                <a:solidFill>
                  <a:schemeClr val="tx1"/>
                </a:solidFill>
                <a:latin typeface="Times New Roman" panose="02020603050405020304" pitchFamily="18" charset="0"/>
              </a:defRPr>
            </a:lvl2pPr>
            <a:lvl3pPr marL="1144715" indent="-228943" defTabSz="917362">
              <a:spcBef>
                <a:spcPct val="30000"/>
              </a:spcBef>
              <a:defRPr sz="1200">
                <a:solidFill>
                  <a:schemeClr val="tx1"/>
                </a:solidFill>
                <a:latin typeface="Times New Roman" panose="02020603050405020304" pitchFamily="18" charset="0"/>
              </a:defRPr>
            </a:lvl3pPr>
            <a:lvl4pPr marL="1602600" indent="-228943" defTabSz="917362">
              <a:spcBef>
                <a:spcPct val="30000"/>
              </a:spcBef>
              <a:defRPr sz="1200">
                <a:solidFill>
                  <a:schemeClr val="tx1"/>
                </a:solidFill>
                <a:latin typeface="Times New Roman" panose="02020603050405020304" pitchFamily="18" charset="0"/>
              </a:defRPr>
            </a:lvl4pPr>
            <a:lvl5pPr marL="2060486" indent="-228943" defTabSz="917362">
              <a:spcBef>
                <a:spcPct val="30000"/>
              </a:spcBef>
              <a:defRPr sz="1200">
                <a:solidFill>
                  <a:schemeClr val="tx1"/>
                </a:solidFill>
                <a:latin typeface="Times New Roman" panose="02020603050405020304" pitchFamily="18" charset="0"/>
              </a:defRPr>
            </a:lvl5pPr>
            <a:lvl6pPr marL="2518372" indent="-228943" defTabSz="917362"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917362"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917362"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91736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C06D02-DABA-403A-9670-68F4D564D567}" type="slidenum">
              <a:rPr lang="en-US" altLang="en-US" smtClean="0"/>
              <a:pPr>
                <a:spcBef>
                  <a:spcPct val="0"/>
                </a:spcBef>
              </a:pPr>
              <a:t>3</a:t>
            </a:fld>
            <a:endParaRPr lang="en-US" altLang="en-US"/>
          </a:p>
        </p:txBody>
      </p:sp>
      <p:sp>
        <p:nvSpPr>
          <p:cNvPr id="6147" name="Rectangle 2"/>
          <p:cNvSpPr>
            <a:spLocks noGrp="1" noRot="1" noChangeAspect="1" noChangeArrowheads="1" noTextEdit="1"/>
          </p:cNvSpPr>
          <p:nvPr>
            <p:ph type="sldImg"/>
          </p:nvPr>
        </p:nvSpPr>
        <p:spPr>
          <a:xfrm>
            <a:off x="66675" y="698500"/>
            <a:ext cx="6656388" cy="4991100"/>
          </a:xfrm>
          <a:ln/>
        </p:spPr>
      </p:sp>
      <p:sp>
        <p:nvSpPr>
          <p:cNvPr id="6148" name="Rectangle 3"/>
          <p:cNvSpPr>
            <a:spLocks noGrp="1" noChangeArrowheads="1"/>
          </p:cNvSpPr>
          <p:nvPr>
            <p:ph type="body" idx="1"/>
          </p:nvPr>
        </p:nvSpPr>
        <p:spPr>
          <a:xfrm>
            <a:off x="936733" y="7137613"/>
            <a:ext cx="5149637" cy="1473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Talking Points:</a:t>
            </a:r>
          </a:p>
          <a:p>
            <a:pPr eaLnBrk="1" hangingPunct="1"/>
            <a:endParaRPr lang="en-US" altLang="en-US" sz="1600"/>
          </a:p>
        </p:txBody>
      </p:sp>
    </p:spTree>
    <p:extLst>
      <p:ext uri="{BB962C8B-B14F-4D97-AF65-F5344CB8AC3E}">
        <p14:creationId xmlns:p14="http://schemas.microsoft.com/office/powerpoint/2010/main" val="9198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Note: Do not use powdered gloves.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a:spcBef>
                <a:spcPct val="30000"/>
              </a:spcBef>
              <a:defRPr sz="1200">
                <a:solidFill>
                  <a:schemeClr val="tx1"/>
                </a:solidFill>
                <a:latin typeface="Times New Roman" panose="02020603050405020304" pitchFamily="18" charset="0"/>
              </a:defRPr>
            </a:lvl1pPr>
            <a:lvl2pPr marL="744064" indent="-286179" defTabSz="917362">
              <a:spcBef>
                <a:spcPct val="30000"/>
              </a:spcBef>
              <a:defRPr sz="1200">
                <a:solidFill>
                  <a:schemeClr val="tx1"/>
                </a:solidFill>
                <a:latin typeface="Times New Roman" panose="02020603050405020304" pitchFamily="18" charset="0"/>
              </a:defRPr>
            </a:lvl2pPr>
            <a:lvl3pPr marL="1144715" indent="-228943" defTabSz="917362">
              <a:spcBef>
                <a:spcPct val="30000"/>
              </a:spcBef>
              <a:defRPr sz="1200">
                <a:solidFill>
                  <a:schemeClr val="tx1"/>
                </a:solidFill>
                <a:latin typeface="Times New Roman" panose="02020603050405020304" pitchFamily="18" charset="0"/>
              </a:defRPr>
            </a:lvl3pPr>
            <a:lvl4pPr marL="1602600" indent="-228943" defTabSz="917362">
              <a:spcBef>
                <a:spcPct val="30000"/>
              </a:spcBef>
              <a:defRPr sz="1200">
                <a:solidFill>
                  <a:schemeClr val="tx1"/>
                </a:solidFill>
                <a:latin typeface="Times New Roman" panose="02020603050405020304" pitchFamily="18" charset="0"/>
              </a:defRPr>
            </a:lvl4pPr>
            <a:lvl5pPr marL="2060486" indent="-228943" defTabSz="917362">
              <a:spcBef>
                <a:spcPct val="30000"/>
              </a:spcBef>
              <a:defRPr sz="1200">
                <a:solidFill>
                  <a:schemeClr val="tx1"/>
                </a:solidFill>
                <a:latin typeface="Times New Roman" panose="02020603050405020304" pitchFamily="18" charset="0"/>
              </a:defRPr>
            </a:lvl5pPr>
            <a:lvl6pPr marL="2518372" indent="-228943" defTabSz="917362"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917362"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917362"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91736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1CDF4D-DEFD-46E7-B502-FE4DF9EB040E}" type="slidenum">
              <a:rPr lang="en-US" altLang="en-US" smtClean="0"/>
              <a:pPr>
                <a:spcBef>
                  <a:spcPct val="0"/>
                </a:spcBef>
              </a:pPr>
              <a:t>25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a:spcBef>
                <a:spcPct val="30000"/>
              </a:spcBef>
              <a:defRPr sz="1200">
                <a:solidFill>
                  <a:schemeClr val="tx1"/>
                </a:solidFill>
                <a:latin typeface="Times New Roman" panose="02020603050405020304" pitchFamily="18" charset="0"/>
              </a:defRPr>
            </a:lvl1pPr>
            <a:lvl2pPr marL="744064" indent="-286179" defTabSz="917362">
              <a:spcBef>
                <a:spcPct val="30000"/>
              </a:spcBef>
              <a:defRPr sz="1200">
                <a:solidFill>
                  <a:schemeClr val="tx1"/>
                </a:solidFill>
                <a:latin typeface="Times New Roman" panose="02020603050405020304" pitchFamily="18" charset="0"/>
              </a:defRPr>
            </a:lvl2pPr>
            <a:lvl3pPr marL="1144715" indent="-228943" defTabSz="917362">
              <a:spcBef>
                <a:spcPct val="30000"/>
              </a:spcBef>
              <a:defRPr sz="1200">
                <a:solidFill>
                  <a:schemeClr val="tx1"/>
                </a:solidFill>
                <a:latin typeface="Times New Roman" panose="02020603050405020304" pitchFamily="18" charset="0"/>
              </a:defRPr>
            </a:lvl3pPr>
            <a:lvl4pPr marL="1602600" indent="-228943" defTabSz="917362">
              <a:spcBef>
                <a:spcPct val="30000"/>
              </a:spcBef>
              <a:defRPr sz="1200">
                <a:solidFill>
                  <a:schemeClr val="tx1"/>
                </a:solidFill>
                <a:latin typeface="Times New Roman" panose="02020603050405020304" pitchFamily="18" charset="0"/>
              </a:defRPr>
            </a:lvl4pPr>
            <a:lvl5pPr marL="2060486" indent="-228943" defTabSz="917362">
              <a:spcBef>
                <a:spcPct val="30000"/>
              </a:spcBef>
              <a:defRPr sz="1200">
                <a:solidFill>
                  <a:schemeClr val="tx1"/>
                </a:solidFill>
                <a:latin typeface="Times New Roman" panose="02020603050405020304" pitchFamily="18" charset="0"/>
              </a:defRPr>
            </a:lvl5pPr>
            <a:lvl6pPr marL="2518372" indent="-228943" defTabSz="917362"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917362"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917362"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91736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00F927-1893-41AB-A513-82BE9B0EA6CF}" type="slidenum">
              <a:rPr lang="en-US" altLang="en-US" smtClean="0"/>
              <a:pPr>
                <a:spcBef>
                  <a:spcPct val="0"/>
                </a:spcBef>
              </a:pPr>
              <a:t>26</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Discuss proper glove use.  Change often.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a:spcBef>
                <a:spcPct val="30000"/>
              </a:spcBef>
              <a:defRPr sz="1200">
                <a:solidFill>
                  <a:schemeClr val="tx1"/>
                </a:solidFill>
                <a:latin typeface="Times New Roman" panose="02020603050405020304" pitchFamily="18" charset="0"/>
              </a:defRPr>
            </a:lvl1pPr>
            <a:lvl2pPr marL="744064" indent="-286179" defTabSz="917362">
              <a:spcBef>
                <a:spcPct val="30000"/>
              </a:spcBef>
              <a:defRPr sz="1200">
                <a:solidFill>
                  <a:schemeClr val="tx1"/>
                </a:solidFill>
                <a:latin typeface="Times New Roman" panose="02020603050405020304" pitchFamily="18" charset="0"/>
              </a:defRPr>
            </a:lvl2pPr>
            <a:lvl3pPr marL="1144715" indent="-228943" defTabSz="917362">
              <a:spcBef>
                <a:spcPct val="30000"/>
              </a:spcBef>
              <a:defRPr sz="1200">
                <a:solidFill>
                  <a:schemeClr val="tx1"/>
                </a:solidFill>
                <a:latin typeface="Times New Roman" panose="02020603050405020304" pitchFamily="18" charset="0"/>
              </a:defRPr>
            </a:lvl3pPr>
            <a:lvl4pPr marL="1602600" indent="-228943" defTabSz="917362">
              <a:spcBef>
                <a:spcPct val="30000"/>
              </a:spcBef>
              <a:defRPr sz="1200">
                <a:solidFill>
                  <a:schemeClr val="tx1"/>
                </a:solidFill>
                <a:latin typeface="Times New Roman" panose="02020603050405020304" pitchFamily="18" charset="0"/>
              </a:defRPr>
            </a:lvl4pPr>
            <a:lvl5pPr marL="2060486" indent="-228943" defTabSz="917362">
              <a:spcBef>
                <a:spcPct val="30000"/>
              </a:spcBef>
              <a:defRPr sz="1200">
                <a:solidFill>
                  <a:schemeClr val="tx1"/>
                </a:solidFill>
                <a:latin typeface="Times New Roman" panose="02020603050405020304" pitchFamily="18" charset="0"/>
              </a:defRPr>
            </a:lvl5pPr>
            <a:lvl6pPr marL="2518372" indent="-228943" defTabSz="917362"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917362"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917362"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91736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BCF6BD-092E-4935-9013-9D68F74C939C}" type="slidenum">
              <a:rPr lang="en-US" altLang="en-US" smtClean="0"/>
              <a:pPr>
                <a:spcBef>
                  <a:spcPct val="0"/>
                </a:spcBef>
              </a:pPr>
              <a:t>31</a:t>
            </a:fld>
            <a:endParaRPr lang="en-US" altLang="en-US"/>
          </a:p>
        </p:txBody>
      </p:sp>
    </p:spTree>
    <p:extLst>
      <p:ext uri="{BB962C8B-B14F-4D97-AF65-F5344CB8AC3E}">
        <p14:creationId xmlns:p14="http://schemas.microsoft.com/office/powerpoint/2010/main" val="398923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Embed: food storage and cross contamination video</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a:spcBef>
                <a:spcPct val="30000"/>
              </a:spcBef>
              <a:defRPr sz="1200">
                <a:solidFill>
                  <a:schemeClr val="tx1"/>
                </a:solidFill>
                <a:latin typeface="Times New Roman" panose="02020603050405020304" pitchFamily="18" charset="0"/>
              </a:defRPr>
            </a:lvl1pPr>
            <a:lvl2pPr marL="744064" indent="-286179" defTabSz="917362">
              <a:spcBef>
                <a:spcPct val="30000"/>
              </a:spcBef>
              <a:defRPr sz="1200">
                <a:solidFill>
                  <a:schemeClr val="tx1"/>
                </a:solidFill>
                <a:latin typeface="Times New Roman" panose="02020603050405020304" pitchFamily="18" charset="0"/>
              </a:defRPr>
            </a:lvl2pPr>
            <a:lvl3pPr marL="1144715" indent="-228943" defTabSz="917362">
              <a:spcBef>
                <a:spcPct val="30000"/>
              </a:spcBef>
              <a:defRPr sz="1200">
                <a:solidFill>
                  <a:schemeClr val="tx1"/>
                </a:solidFill>
                <a:latin typeface="Times New Roman" panose="02020603050405020304" pitchFamily="18" charset="0"/>
              </a:defRPr>
            </a:lvl3pPr>
            <a:lvl4pPr marL="1602600" indent="-228943" defTabSz="917362">
              <a:spcBef>
                <a:spcPct val="30000"/>
              </a:spcBef>
              <a:defRPr sz="1200">
                <a:solidFill>
                  <a:schemeClr val="tx1"/>
                </a:solidFill>
                <a:latin typeface="Times New Roman" panose="02020603050405020304" pitchFamily="18" charset="0"/>
              </a:defRPr>
            </a:lvl4pPr>
            <a:lvl5pPr marL="2060486" indent="-228943" defTabSz="917362">
              <a:spcBef>
                <a:spcPct val="30000"/>
              </a:spcBef>
              <a:defRPr sz="1200">
                <a:solidFill>
                  <a:schemeClr val="tx1"/>
                </a:solidFill>
                <a:latin typeface="Times New Roman" panose="02020603050405020304" pitchFamily="18" charset="0"/>
              </a:defRPr>
            </a:lvl5pPr>
            <a:lvl6pPr marL="2518372" indent="-228943" defTabSz="917362"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917362"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917362"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91736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EC1446-0162-4654-B508-49497D1ACCFF}" type="slidenum">
              <a:rPr lang="en-US" altLang="en-US" smtClean="0"/>
              <a:pPr>
                <a:spcBef>
                  <a:spcPct val="0"/>
                </a:spcBef>
              </a:pPr>
              <a:t>44</a:t>
            </a:fld>
            <a:endParaRPr lang="en-US" altLang="en-US"/>
          </a:p>
        </p:txBody>
      </p:sp>
    </p:spTree>
    <p:extLst>
      <p:ext uri="{BB962C8B-B14F-4D97-AF65-F5344CB8AC3E}">
        <p14:creationId xmlns:p14="http://schemas.microsoft.com/office/powerpoint/2010/main" val="299418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0099" y="3381377"/>
            <a:ext cx="7543800" cy="1470025"/>
          </a:xfrm>
        </p:spPr>
        <p:txBody>
          <a:bodyPr>
            <a:normAutofit/>
          </a:bodyPr>
          <a:lstStyle>
            <a:lvl1pPr>
              <a:defRPr sz="3200" b="1" baseline="0">
                <a:solidFill>
                  <a:srgbClr val="092068"/>
                </a:solidFill>
                <a:latin typeface="Franklin Gothic Medium" panose="020B0603020102020204" pitchFamily="34" charset="0"/>
              </a:defRPr>
            </a:lvl1pPr>
          </a:lstStyle>
          <a:p>
            <a:r>
              <a:rPr lang="en-US" dirty="0"/>
              <a:t>Title, Franklin Gothic Medium, 32pt</a:t>
            </a:r>
          </a:p>
        </p:txBody>
      </p:sp>
      <p:sp>
        <p:nvSpPr>
          <p:cNvPr id="3" name="Subtitle 2"/>
          <p:cNvSpPr>
            <a:spLocks noGrp="1"/>
          </p:cNvSpPr>
          <p:nvPr>
            <p:ph type="subTitle" idx="1" hasCustomPrompt="1"/>
          </p:nvPr>
        </p:nvSpPr>
        <p:spPr>
          <a:xfrm>
            <a:off x="1371599" y="4851400"/>
            <a:ext cx="6400800" cy="1219200"/>
          </a:xfrm>
        </p:spPr>
        <p:txBody>
          <a:bodyPr>
            <a:normAutofit/>
          </a:bodyPr>
          <a:lstStyle>
            <a:lvl1pPr marL="0" indent="0" algn="ctr">
              <a:buNone/>
              <a:defRPr sz="2400" b="1" baseline="0">
                <a:solidFill>
                  <a:srgbClr val="454545"/>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a:t>
            </a:r>
            <a:br>
              <a:rPr lang="en-US" dirty="0"/>
            </a:br>
            <a:r>
              <a:rPr lang="en-US" dirty="0"/>
              <a:t>Month DD, YYYY</a:t>
            </a:r>
          </a:p>
        </p:txBody>
      </p:sp>
    </p:spTree>
    <p:extLst>
      <p:ext uri="{BB962C8B-B14F-4D97-AF65-F5344CB8AC3E}">
        <p14:creationId xmlns:p14="http://schemas.microsoft.com/office/powerpoint/2010/main" val="50301634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grpSp>
        <p:nvGrpSpPr>
          <p:cNvPr id="2" name="Group 1">
            <a:extLst>
              <a:ext uri="{FF2B5EF4-FFF2-40B4-BE49-F238E27FC236}">
                <a16:creationId xmlns:a16="http://schemas.microsoft.com/office/drawing/2014/main" id="{5881D643-555D-8D2C-6965-B94CCEA8B624}"/>
              </a:ext>
            </a:extLst>
          </p:cNvPr>
          <p:cNvGrpSpPr/>
          <p:nvPr userDrawn="1"/>
        </p:nvGrpSpPr>
        <p:grpSpPr>
          <a:xfrm>
            <a:off x="0" y="457200"/>
            <a:ext cx="9144000" cy="177801"/>
            <a:chOff x="457200" y="990600"/>
            <a:chExt cx="8229600" cy="0"/>
          </a:xfrm>
        </p:grpSpPr>
        <p:cxnSp>
          <p:nvCxnSpPr>
            <p:cNvPr id="3" name="Straight Connector 2">
              <a:extLst>
                <a:ext uri="{FF2B5EF4-FFF2-40B4-BE49-F238E27FC236}">
                  <a16:creationId xmlns:a16="http://schemas.microsoft.com/office/drawing/2014/main" id="{55CDDD3C-1905-4273-0677-657D2BA50569}"/>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1BA6815-C158-3D24-1ECC-32EE3C3C1722}"/>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F953ABE-742A-703B-797C-F0DCE8E6FA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FBA9D6-6747-8C19-A620-A9E59A85AF8A}"/>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642600-B087-C855-1B56-FD3A151CDA72}"/>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24E4B37-C056-5B3A-6D82-F0E156DA6489}"/>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A353D-EE5F-6CAE-F6AA-52288CA201B2}"/>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8CC259-1687-D04F-B776-34573B4ECA86}"/>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FE98B3-9AA1-86E2-69E8-6B480ADD6312}"/>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959774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0099" y="3381377"/>
            <a:ext cx="7543800" cy="1470025"/>
          </a:xfrm>
        </p:spPr>
        <p:txBody>
          <a:bodyPr>
            <a:normAutofit/>
          </a:bodyPr>
          <a:lstStyle>
            <a:lvl1pPr>
              <a:defRPr sz="3200" b="1" baseline="0">
                <a:solidFill>
                  <a:srgbClr val="092068"/>
                </a:solidFill>
                <a:latin typeface="Franklin Gothic Medium" panose="020B0603020102020204" pitchFamily="34" charset="0"/>
              </a:defRPr>
            </a:lvl1pPr>
          </a:lstStyle>
          <a:p>
            <a:r>
              <a:rPr lang="en-US" dirty="0"/>
              <a:t>Title, Franklin Gothic Medium, 32pt</a:t>
            </a:r>
          </a:p>
        </p:txBody>
      </p:sp>
      <p:sp>
        <p:nvSpPr>
          <p:cNvPr id="3" name="Subtitle 2"/>
          <p:cNvSpPr>
            <a:spLocks noGrp="1"/>
          </p:cNvSpPr>
          <p:nvPr>
            <p:ph type="subTitle" idx="1" hasCustomPrompt="1"/>
          </p:nvPr>
        </p:nvSpPr>
        <p:spPr>
          <a:xfrm>
            <a:off x="1371599" y="4851400"/>
            <a:ext cx="6400800" cy="1219200"/>
          </a:xfrm>
        </p:spPr>
        <p:txBody>
          <a:bodyPr>
            <a:normAutofit/>
          </a:bodyPr>
          <a:lstStyle>
            <a:lvl1pPr marL="0" indent="0" algn="ctr">
              <a:buNone/>
              <a:defRPr sz="2400" b="1" baseline="0">
                <a:solidFill>
                  <a:srgbClr val="454545"/>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5" name="Picture 4">
            <a:extLst>
              <a:ext uri="{FF2B5EF4-FFF2-40B4-BE49-F238E27FC236}">
                <a16:creationId xmlns:a16="http://schemas.microsoft.com/office/drawing/2014/main" id="{DC96F029-4812-1577-89B9-7DEFFBA1FB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29092"/>
            <a:ext cx="741072" cy="741072"/>
          </a:xfrm>
          <a:prstGeom prst="rect">
            <a:avLst/>
          </a:prstGeom>
        </p:spPr>
      </p:pic>
      <p:pic>
        <p:nvPicPr>
          <p:cNvPr id="6" name="Picture 5">
            <a:extLst>
              <a:ext uri="{FF2B5EF4-FFF2-40B4-BE49-F238E27FC236}">
                <a16:creationId xmlns:a16="http://schemas.microsoft.com/office/drawing/2014/main" id="{F949854B-ED56-E709-D926-9B53B33F36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45284" y="6194828"/>
            <a:ext cx="609600" cy="609600"/>
          </a:xfrm>
          <a:prstGeom prst="rect">
            <a:avLst/>
          </a:prstGeom>
        </p:spPr>
      </p:pic>
      <p:sp>
        <p:nvSpPr>
          <p:cNvPr id="8" name="Rectangle 7">
            <a:extLst>
              <a:ext uri="{FF2B5EF4-FFF2-40B4-BE49-F238E27FC236}">
                <a16:creationId xmlns:a16="http://schemas.microsoft.com/office/drawing/2014/main" id="{D730F516-49FA-13AA-15D8-000431EBCF02}"/>
              </a:ext>
            </a:extLst>
          </p:cNvPr>
          <p:cNvSpPr/>
          <p:nvPr userDrawn="1"/>
        </p:nvSpPr>
        <p:spPr>
          <a:xfrm>
            <a:off x="1905000" y="6324600"/>
            <a:ext cx="6019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Improving Health and Building Readiness. Anytime, Anywhere - Always</a:t>
            </a:r>
          </a:p>
        </p:txBody>
      </p:sp>
    </p:spTree>
    <p:extLst>
      <p:ext uri="{BB962C8B-B14F-4D97-AF65-F5344CB8AC3E}">
        <p14:creationId xmlns:p14="http://schemas.microsoft.com/office/powerpoint/2010/main" val="166024574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105" y="-65362"/>
            <a:ext cx="8229600" cy="1143000"/>
          </a:xfrm>
        </p:spPr>
        <p:txBody>
          <a:bodyPr>
            <a:normAutofit/>
          </a:bodyPr>
          <a:lstStyle>
            <a:lvl1pPr algn="l">
              <a:defRPr sz="2800" b="1" baseline="0">
                <a:solidFill>
                  <a:srgbClr val="092068"/>
                </a:solidFill>
              </a:defRPr>
            </a:lvl1pPr>
          </a:lstStyle>
          <a:p>
            <a:r>
              <a:rPr lang="en-US" dirty="0"/>
              <a:t>Different title per slide, Arial 32pt</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Clr>
                <a:srgbClr val="582831"/>
              </a:buClr>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31" indent="-285743">
              <a:buClr>
                <a:srgbClr val="092068"/>
              </a:buClr>
              <a:buFont typeface="Wingdings" panose="05000000000000000000" pitchFamily="2" charset="2"/>
              <a:buChar char="§"/>
              <a:defRPr sz="2000">
                <a:solidFill>
                  <a:srgbClr val="454545"/>
                </a:solidFill>
                <a:latin typeface="Franklin Gothic Book" panose="020B0503020102020204" pitchFamily="34" charset="0"/>
              </a:defRPr>
            </a:lvl2pPr>
            <a:lvl3pPr marL="1142972" indent="-228594">
              <a:buClr>
                <a:srgbClr val="6C82A7"/>
              </a:buClr>
              <a:buFont typeface="Wingdings" panose="05000000000000000000" pitchFamily="2" charset="2"/>
              <a:buChar char="ü"/>
              <a:defRPr sz="1800">
                <a:solidFill>
                  <a:srgbClr val="454545"/>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17" name="Group 16"/>
          <p:cNvGrpSpPr/>
          <p:nvPr/>
        </p:nvGrpSpPr>
        <p:grpSpPr>
          <a:xfrm>
            <a:off x="0" y="391838"/>
            <a:ext cx="9144000" cy="22860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514789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51C48"/>
                </a:solidFill>
              </a:defRPr>
            </a:lvl1pPr>
          </a:lstStyle>
          <a:p>
            <a:r>
              <a:rPr lang="en-US" dirty="0"/>
              <a:t>Different title per slide, Franklin Gothic Medium 28pt</a:t>
            </a:r>
          </a:p>
        </p:txBody>
      </p:sp>
      <p:sp>
        <p:nvSpPr>
          <p:cNvPr id="3" name="Content Placeholder 2"/>
          <p:cNvSpPr>
            <a:spLocks noGrp="1"/>
          </p:cNvSpPr>
          <p:nvPr>
            <p:ph sz="half" idx="1"/>
          </p:nvPr>
        </p:nvSpPr>
        <p:spPr>
          <a:xfrm>
            <a:off x="457200" y="1498600"/>
            <a:ext cx="4038600" cy="4368800"/>
          </a:xfrm>
        </p:spPr>
        <p:txBody>
          <a:bodyPr/>
          <a:lstStyle>
            <a:lvl1pPr marL="342892" indent="-342892">
              <a:buClr>
                <a:srgbClr val="582831"/>
              </a:buClr>
              <a:buFont typeface="Arial" panose="020B0604020202020204" pitchFamily="34" charset="0"/>
              <a:buChar char="•"/>
              <a:defRPr sz="2200">
                <a:solidFill>
                  <a:srgbClr val="454545"/>
                </a:solidFill>
              </a:defRPr>
            </a:lvl1pPr>
            <a:lvl2pPr marL="742931" indent="-285743">
              <a:buClr>
                <a:srgbClr val="092068"/>
              </a:buClr>
              <a:buFont typeface="Wingdings" panose="05000000000000000000" pitchFamily="2" charset="2"/>
              <a:buChar char="§"/>
              <a:defRPr sz="2000">
                <a:solidFill>
                  <a:srgbClr val="454545"/>
                </a:solidFill>
              </a:defRPr>
            </a:lvl2pPr>
            <a:lvl3pPr marL="1142972" indent="-228594">
              <a:buFont typeface="Wingdings" panose="05000000000000000000" pitchFamily="2" charset="2"/>
              <a:buChar char="ü"/>
              <a:defRPr sz="1800">
                <a:solidFill>
                  <a:srgbClr val="454545"/>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Clr>
                <a:srgbClr val="582831"/>
              </a:buClr>
              <a:buFont typeface="Arial" panose="020B0604020202020204" pitchFamily="34" charset="0"/>
              <a:buChar char="•"/>
              <a:defRPr lang="en-US" sz="2200" kern="1200" dirty="0" smtClean="0">
                <a:solidFill>
                  <a:srgbClr val="454545"/>
                </a:solidFill>
                <a:latin typeface="+mn-lt"/>
                <a:ea typeface="+mn-ea"/>
                <a:cs typeface="+mn-cs"/>
              </a:defRPr>
            </a:lvl1pPr>
            <a:lvl2pPr marL="800080" indent="-342892" algn="l" defTabSz="914378" rtl="0" eaLnBrk="1" latinLnBrk="0" hangingPunct="1">
              <a:spcBef>
                <a:spcPct val="20000"/>
              </a:spcBef>
              <a:buClr>
                <a:srgbClr val="092068"/>
              </a:buClr>
              <a:buFont typeface="Wingdings" panose="05000000000000000000" pitchFamily="2" charset="2"/>
              <a:buChar char="§"/>
              <a:defRPr lang="en-US" sz="2000" kern="1200" dirty="0" smtClean="0">
                <a:solidFill>
                  <a:srgbClr val="454545"/>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800" kern="1200" dirty="0" smtClean="0">
                <a:solidFill>
                  <a:srgbClr val="454545"/>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grpSp>
        <p:nvGrpSpPr>
          <p:cNvPr id="9" name="Group 8">
            <a:extLst>
              <a:ext uri="{FF2B5EF4-FFF2-40B4-BE49-F238E27FC236}">
                <a16:creationId xmlns:a16="http://schemas.microsoft.com/office/drawing/2014/main" id="{384C336D-EBA9-50C7-E897-D392F41EFD44}"/>
              </a:ext>
            </a:extLst>
          </p:cNvPr>
          <p:cNvGrpSpPr/>
          <p:nvPr/>
        </p:nvGrpSpPr>
        <p:grpSpPr>
          <a:xfrm>
            <a:off x="0" y="533400"/>
            <a:ext cx="9144000" cy="189242"/>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29D1DD66-F63A-B3D5-B78C-8348B28199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6163"/>
            <a:ext cx="741072" cy="741072"/>
          </a:xfrm>
          <a:prstGeom prst="rect">
            <a:avLst/>
          </a:prstGeom>
        </p:spPr>
      </p:pic>
      <p:pic>
        <p:nvPicPr>
          <p:cNvPr id="6" name="Picture 5">
            <a:extLst>
              <a:ext uri="{FF2B5EF4-FFF2-40B4-BE49-F238E27FC236}">
                <a16:creationId xmlns:a16="http://schemas.microsoft.com/office/drawing/2014/main" id="{2AE18FE4-29FB-8E9A-9E2C-0262332835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9971" y="6159096"/>
            <a:ext cx="609600" cy="609600"/>
          </a:xfrm>
          <a:prstGeom prst="rect">
            <a:avLst/>
          </a:prstGeom>
        </p:spPr>
      </p:pic>
      <p:sp>
        <p:nvSpPr>
          <p:cNvPr id="7" name="TextBox 6">
            <a:extLst>
              <a:ext uri="{FF2B5EF4-FFF2-40B4-BE49-F238E27FC236}">
                <a16:creationId xmlns:a16="http://schemas.microsoft.com/office/drawing/2014/main" id="{C405AFF7-989C-1C8B-35D0-5CD2392E343F}"/>
              </a:ext>
            </a:extLst>
          </p:cNvPr>
          <p:cNvSpPr txBox="1"/>
          <p:nvPr userDrawn="1"/>
        </p:nvSpPr>
        <p:spPr>
          <a:xfrm>
            <a:off x="853505" y="6096854"/>
            <a:ext cx="7620000"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1"/>
                </a:solidFill>
                <a:latin typeface="Arial" panose="020B0604020202020204" pitchFamily="34" charset="0"/>
                <a:ea typeface="+mn-ea"/>
                <a:cs typeface="Arial" panose="020B0604020202020204" pitchFamily="34" charset="0"/>
              </a:rPr>
              <a:t>Improving Health and Building Readiness. Anytime, Anywhere — Always</a:t>
            </a:r>
          </a:p>
          <a:p>
            <a:pPr algn="ctr"/>
            <a:endParaRPr lang="en-US" sz="1400" i="0" baseline="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9915100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p:nvGrpSpPr>
        <p:grpSpPr>
          <a:xfrm>
            <a:off x="0" y="457200"/>
            <a:ext cx="9144000" cy="127001"/>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65563573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grpSp>
        <p:nvGrpSpPr>
          <p:cNvPr id="2" name="Group 1">
            <a:extLst>
              <a:ext uri="{FF2B5EF4-FFF2-40B4-BE49-F238E27FC236}">
                <a16:creationId xmlns:a16="http://schemas.microsoft.com/office/drawing/2014/main" id="{3016428C-1B90-D5C6-00CA-F6662EE47940}"/>
              </a:ext>
            </a:extLst>
          </p:cNvPr>
          <p:cNvGrpSpPr/>
          <p:nvPr userDrawn="1"/>
        </p:nvGrpSpPr>
        <p:grpSpPr>
          <a:xfrm flipV="1">
            <a:off x="0" y="304800"/>
            <a:ext cx="9144000" cy="152400"/>
            <a:chOff x="457200" y="990600"/>
            <a:chExt cx="8229600" cy="0"/>
          </a:xfrm>
        </p:grpSpPr>
        <p:cxnSp>
          <p:nvCxnSpPr>
            <p:cNvPr id="3" name="Straight Connector 2">
              <a:extLst>
                <a:ext uri="{FF2B5EF4-FFF2-40B4-BE49-F238E27FC236}">
                  <a16:creationId xmlns:a16="http://schemas.microsoft.com/office/drawing/2014/main" id="{F000C27B-C4A7-748D-3D5E-84FE2921A0C8}"/>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7B16A55-045E-5863-173A-2228C3FFE4AD}"/>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4C8CE0A-331E-0985-66B5-8CC0044D2E14}"/>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D360BD-379A-91C5-BF0D-F67548422E4A}"/>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BE17D-E5EA-2A88-3E4D-3287359E6B40}"/>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2DD082-01E0-12FE-138D-D6C1FEE7539B}"/>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6A443B-7980-3CE2-B00A-7455535B265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002F3E-90D1-30B9-4CE3-44B2C2B7C938}"/>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7C4E87-8D0F-A785-8022-40AD7AB55A6D}"/>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936601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a:bodyPr>
          <a:lstStyle>
            <a:lvl1pPr>
              <a:defRPr sz="4500">
                <a:solidFill>
                  <a:srgbClr val="0070C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200400"/>
            <a:ext cx="6400800" cy="609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6" name="Text Placeholder 45"/>
          <p:cNvSpPr>
            <a:spLocks noGrp="1"/>
          </p:cNvSpPr>
          <p:nvPr>
            <p:ph type="body" sz="quarter" idx="13"/>
          </p:nvPr>
        </p:nvSpPr>
        <p:spPr>
          <a:xfrm>
            <a:off x="2438400" y="3962400"/>
            <a:ext cx="4267200" cy="381000"/>
          </a:xfrm>
        </p:spPr>
        <p:txBody>
          <a:bodyPr anchor="ctr">
            <a:noAutofit/>
          </a:bodyPr>
          <a:lstStyle>
            <a:lvl1pPr>
              <a:buNone/>
              <a:defRPr sz="2400"/>
            </a:lvl1pPr>
          </a:lstStyle>
          <a:p>
            <a:pPr lvl="0"/>
            <a:r>
              <a:rPr lang="en-US"/>
              <a:t>Click to edit Master text styles</a:t>
            </a:r>
          </a:p>
        </p:txBody>
      </p:sp>
      <p:sp>
        <p:nvSpPr>
          <p:cNvPr id="49" name="Text Placeholder 48"/>
          <p:cNvSpPr>
            <a:spLocks noGrp="1"/>
          </p:cNvSpPr>
          <p:nvPr>
            <p:ph type="body" sz="quarter" idx="14"/>
          </p:nvPr>
        </p:nvSpPr>
        <p:spPr>
          <a:xfrm>
            <a:off x="3581400" y="4495800"/>
            <a:ext cx="1981200" cy="381000"/>
          </a:xfrm>
        </p:spPr>
        <p:txBody>
          <a:bodyPr anchor="ctr">
            <a:noAutofit/>
          </a:bodyPr>
          <a:lstStyle>
            <a:lvl1pPr algn="ctr">
              <a:buNone/>
              <a:defRPr sz="1600"/>
            </a:lvl1pPr>
          </a:lstStyle>
          <a:p>
            <a:pPr lvl="0"/>
            <a:r>
              <a:rPr lang="en-US"/>
              <a:t>Click to edit Master text styles</a:t>
            </a:r>
          </a:p>
        </p:txBody>
      </p:sp>
      <p:sp>
        <p:nvSpPr>
          <p:cNvPr id="51" name="Text Placeholder 50"/>
          <p:cNvSpPr>
            <a:spLocks noGrp="1"/>
          </p:cNvSpPr>
          <p:nvPr>
            <p:ph type="body" sz="quarter" idx="15"/>
          </p:nvPr>
        </p:nvSpPr>
        <p:spPr>
          <a:xfrm>
            <a:off x="1940512" y="5029200"/>
            <a:ext cx="5257800" cy="914400"/>
          </a:xfrm>
        </p:spPr>
        <p:txBody>
          <a:bodyPr>
            <a:noAutofit/>
          </a:bodyPr>
          <a:lstStyle>
            <a:lvl1pPr>
              <a:buNone/>
              <a:defRPr sz="1600"/>
            </a:lvl1p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A9634D6A-6DB1-F744-5D86-0239A41DF550}"/>
              </a:ext>
            </a:extLst>
          </p:cNvPr>
          <p:cNvSpPr txBox="1"/>
          <p:nvPr userDrawn="1"/>
        </p:nvSpPr>
        <p:spPr>
          <a:xfrm>
            <a:off x="872836" y="6329238"/>
            <a:ext cx="7620000"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1"/>
                </a:solidFill>
                <a:latin typeface="Arial" panose="020B0604020202020204" pitchFamily="34" charset="0"/>
                <a:ea typeface="+mn-ea"/>
                <a:cs typeface="Arial" panose="020B0604020202020204" pitchFamily="34" charset="0"/>
              </a:rPr>
              <a:t>Improving Health and Building Readiness. Anytime, Anywhere — Always</a:t>
            </a:r>
          </a:p>
          <a:p>
            <a:pPr algn="ctr"/>
            <a:endParaRPr lang="en-US" sz="1400" i="0" baseline="0" dirty="0">
              <a:solidFill>
                <a:schemeClr val="bg1"/>
              </a:solidFill>
              <a:latin typeface="Franklin Gothic Book" panose="020B0503020102020204" pitchFamily="34" charset="0"/>
            </a:endParaRPr>
          </a:p>
        </p:txBody>
      </p:sp>
      <p:pic>
        <p:nvPicPr>
          <p:cNvPr id="5" name="Picture 4">
            <a:extLst>
              <a:ext uri="{FF2B5EF4-FFF2-40B4-BE49-F238E27FC236}">
                <a16:creationId xmlns:a16="http://schemas.microsoft.com/office/drawing/2014/main" id="{E8B1B10B-5DE3-00E0-6159-B8F89ABBFB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6" name="Picture 5">
            <a:extLst>
              <a:ext uri="{FF2B5EF4-FFF2-40B4-BE49-F238E27FC236}">
                <a16:creationId xmlns:a16="http://schemas.microsoft.com/office/drawing/2014/main" id="{88811299-D5A0-AF3E-A116-78D704883C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7" name="Group 6">
            <a:extLst>
              <a:ext uri="{FF2B5EF4-FFF2-40B4-BE49-F238E27FC236}">
                <a16:creationId xmlns:a16="http://schemas.microsoft.com/office/drawing/2014/main" id="{6374D0BC-FD85-68DB-85B0-9FDA03D668C0}"/>
              </a:ext>
            </a:extLst>
          </p:cNvPr>
          <p:cNvGrpSpPr/>
          <p:nvPr userDrawn="1"/>
        </p:nvGrpSpPr>
        <p:grpSpPr>
          <a:xfrm flipV="1">
            <a:off x="0" y="304800"/>
            <a:ext cx="9144000" cy="152400"/>
            <a:chOff x="457200" y="990600"/>
            <a:chExt cx="8229600" cy="0"/>
          </a:xfrm>
        </p:grpSpPr>
        <p:cxnSp>
          <p:nvCxnSpPr>
            <p:cNvPr id="8" name="Straight Connector 7">
              <a:extLst>
                <a:ext uri="{FF2B5EF4-FFF2-40B4-BE49-F238E27FC236}">
                  <a16:creationId xmlns:a16="http://schemas.microsoft.com/office/drawing/2014/main" id="{62EB2AF8-DF99-7BE8-9AD5-794154AAC53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FADBF9B-ADAF-3C22-88D6-97FA7AC6D30D}"/>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ABCD5A-4996-2978-C1AE-C5086138324D}"/>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2A5E46-BFCD-DC57-3A59-E754681BD9E3}"/>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8DD915-AC18-D8A8-0157-EF19860FAEF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96449A-D99D-F5BE-FFEB-9ECA2CF8A03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1905A3-F8A1-A17A-9D16-DE55A62BA14A}"/>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F1AA5C-8B49-6B68-45E9-B2A1BC19E0AA}"/>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32BA1B-88D5-0A37-452A-2E8624E765C2}"/>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518297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2F57D7-C01A-425F-9C3B-2B6FC20CA61A}" type="slidenum">
              <a:rPr lang="en-US" altLang="en-US"/>
              <a:pPr>
                <a:defRPr/>
              </a:pPr>
              <a:t>‹#›</a:t>
            </a:fld>
            <a:endParaRPr lang="en-US" altLang="en-US"/>
          </a:p>
        </p:txBody>
      </p:sp>
      <p:sp>
        <p:nvSpPr>
          <p:cNvPr id="10" name="TextBox 9">
            <a:extLst>
              <a:ext uri="{FF2B5EF4-FFF2-40B4-BE49-F238E27FC236}">
                <a16:creationId xmlns:a16="http://schemas.microsoft.com/office/drawing/2014/main" id="{047B037B-6397-7C21-759E-DB091C421F06}"/>
              </a:ext>
            </a:extLst>
          </p:cNvPr>
          <p:cNvSpPr txBox="1"/>
          <p:nvPr userDrawn="1"/>
        </p:nvSpPr>
        <p:spPr>
          <a:xfrm>
            <a:off x="872836" y="6329238"/>
            <a:ext cx="7620000"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bg1"/>
                </a:solidFill>
                <a:latin typeface="Arial" panose="020B0604020202020204" pitchFamily="34" charset="0"/>
                <a:ea typeface="+mn-ea"/>
                <a:cs typeface="Arial" panose="020B0604020202020204" pitchFamily="34" charset="0"/>
              </a:rPr>
              <a:t>Improving Health and Building Readiness. Anytime, Anywhere — Always</a:t>
            </a:r>
          </a:p>
          <a:p>
            <a:pPr algn="ctr"/>
            <a:endParaRPr lang="en-US" sz="1400" i="0" baseline="0" dirty="0">
              <a:solidFill>
                <a:schemeClr val="bg1"/>
              </a:solidFill>
              <a:latin typeface="Franklin Gothic Book" panose="020B0503020102020204" pitchFamily="34" charset="0"/>
            </a:endParaRPr>
          </a:p>
        </p:txBody>
      </p:sp>
      <p:pic>
        <p:nvPicPr>
          <p:cNvPr id="11" name="Picture 10">
            <a:extLst>
              <a:ext uri="{FF2B5EF4-FFF2-40B4-BE49-F238E27FC236}">
                <a16:creationId xmlns:a16="http://schemas.microsoft.com/office/drawing/2014/main" id="{44B37F68-7429-2DF0-D6A6-2FE37986AE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12" name="Picture 11">
            <a:extLst>
              <a:ext uri="{FF2B5EF4-FFF2-40B4-BE49-F238E27FC236}">
                <a16:creationId xmlns:a16="http://schemas.microsoft.com/office/drawing/2014/main" id="{2559A615-F83E-D8EE-D210-2ACDD2C28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spTree>
    <p:extLst>
      <p:ext uri="{BB962C8B-B14F-4D97-AF65-F5344CB8AC3E}">
        <p14:creationId xmlns:p14="http://schemas.microsoft.com/office/powerpoint/2010/main" val="210924730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rgbClr val="092068"/>
                </a:solidFill>
              </a:defRPr>
            </a:lvl1pPr>
          </a:lstStyle>
          <a:p>
            <a:r>
              <a:rPr lang="en-US" dirty="0"/>
              <a:t>Different title per slide, Ariel, 32pt</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Clr>
                <a:srgbClr val="582831"/>
              </a:buClr>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31" indent="-285743">
              <a:buClr>
                <a:srgbClr val="092068"/>
              </a:buClr>
              <a:buFont typeface="Wingdings" panose="05000000000000000000" pitchFamily="2" charset="2"/>
              <a:buChar char="§"/>
              <a:defRPr sz="2000">
                <a:solidFill>
                  <a:srgbClr val="454545"/>
                </a:solidFill>
                <a:latin typeface="Franklin Gothic Book" panose="020B0503020102020204" pitchFamily="34" charset="0"/>
              </a:defRPr>
            </a:lvl2pPr>
            <a:lvl3pPr marL="1142972" indent="-228594">
              <a:buClr>
                <a:srgbClr val="6C82A7"/>
              </a:buClr>
              <a:buFont typeface="Wingdings" panose="05000000000000000000" pitchFamily="2" charset="2"/>
              <a:buChar char="ü"/>
              <a:defRPr sz="1800">
                <a:solidFill>
                  <a:srgbClr val="454545"/>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userDrawn="1"/>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17" name="Group 16"/>
          <p:cNvGrpSpPr/>
          <p:nvPr userDrawn="1"/>
        </p:nvGrpSpPr>
        <p:grpSpPr>
          <a:xfrm>
            <a:off x="457200" y="1193800"/>
            <a:ext cx="82296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63715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200" b="1">
                <a:solidFill>
                  <a:srgbClr val="0070C0"/>
                </a:solidFill>
                <a:latin typeface="Arial" panose="020B0604020202020204" pitchFamily="34" charset="0"/>
                <a:cs typeface="Arial" panose="020B0604020202020204" pitchFamily="34" charset="0"/>
              </a:defRPr>
            </a:lvl1pPr>
          </a:lstStyle>
          <a:p>
            <a:r>
              <a:rPr lang="en-US" dirty="0"/>
              <a:t>Different title per slide, Arial 32pt</a:t>
            </a:r>
          </a:p>
        </p:txBody>
      </p:sp>
      <p:sp>
        <p:nvSpPr>
          <p:cNvPr id="3" name="Content Placeholder 2"/>
          <p:cNvSpPr>
            <a:spLocks noGrp="1"/>
          </p:cNvSpPr>
          <p:nvPr>
            <p:ph sz="half" idx="1"/>
          </p:nvPr>
        </p:nvSpPr>
        <p:spPr>
          <a:xfrm>
            <a:off x="457200" y="1498600"/>
            <a:ext cx="4038600" cy="4368800"/>
          </a:xfrm>
        </p:spPr>
        <p:txBody>
          <a:bodyPr/>
          <a:lstStyle>
            <a:lvl1pPr marL="342892" indent="-342892">
              <a:buClr>
                <a:srgbClr val="582831"/>
              </a:buClr>
              <a:buFont typeface="Arial" panose="020B0604020202020204" pitchFamily="34" charset="0"/>
              <a:buChar char="•"/>
              <a:defRPr sz="2200">
                <a:solidFill>
                  <a:srgbClr val="454545"/>
                </a:solidFill>
              </a:defRPr>
            </a:lvl1pPr>
            <a:lvl2pPr marL="742931" indent="-285743">
              <a:buClr>
                <a:srgbClr val="092068"/>
              </a:buClr>
              <a:buFont typeface="Wingdings" panose="05000000000000000000" pitchFamily="2" charset="2"/>
              <a:buChar char="§"/>
              <a:defRPr sz="2000">
                <a:solidFill>
                  <a:srgbClr val="454545"/>
                </a:solidFill>
              </a:defRPr>
            </a:lvl2pPr>
            <a:lvl3pPr marL="1142972" indent="-228594">
              <a:buFont typeface="Wingdings" panose="05000000000000000000" pitchFamily="2" charset="2"/>
              <a:buChar char="ü"/>
              <a:defRPr sz="1800">
                <a:solidFill>
                  <a:srgbClr val="454545"/>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Clr>
                <a:srgbClr val="582831"/>
              </a:buClr>
              <a:buFont typeface="Arial" panose="020B0604020202020204" pitchFamily="34" charset="0"/>
              <a:buChar char="•"/>
              <a:defRPr lang="en-US" sz="2200" kern="1200" dirty="0" smtClean="0">
                <a:solidFill>
                  <a:srgbClr val="454545"/>
                </a:solidFill>
                <a:latin typeface="+mn-lt"/>
                <a:ea typeface="+mn-ea"/>
                <a:cs typeface="+mn-cs"/>
              </a:defRPr>
            </a:lvl1pPr>
            <a:lvl2pPr marL="800080" indent="-342892" algn="l" defTabSz="914378" rtl="0" eaLnBrk="1" latinLnBrk="0" hangingPunct="1">
              <a:spcBef>
                <a:spcPct val="20000"/>
              </a:spcBef>
              <a:buClr>
                <a:srgbClr val="092068"/>
              </a:buClr>
              <a:buFont typeface="Wingdings" panose="05000000000000000000" pitchFamily="2" charset="2"/>
              <a:buChar char="§"/>
              <a:defRPr lang="en-US" sz="2000" kern="1200" dirty="0" smtClean="0">
                <a:solidFill>
                  <a:srgbClr val="454545"/>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800" kern="1200" dirty="0" smtClean="0">
                <a:solidFill>
                  <a:srgbClr val="454545"/>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457200" y="1193800"/>
            <a:ext cx="82296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62566514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1">
                <a:solidFill>
                  <a:srgbClr val="0070C0"/>
                </a:solidFill>
                <a:latin typeface="Arial" panose="020B0604020202020204" pitchFamily="34" charset="0"/>
                <a:cs typeface="Arial" panose="020B0604020202020204" pitchFamily="34" charset="0"/>
              </a:defRPr>
            </a:lvl1pPr>
          </a:lstStyle>
          <a:p>
            <a:r>
              <a:rPr lang="en-US" dirty="0"/>
              <a:t>Different title per slide, Arial 32pt</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457200" y="1193800"/>
            <a:ext cx="82296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50048491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64645122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0099" y="3381377"/>
            <a:ext cx="7543800" cy="1470025"/>
          </a:xfrm>
        </p:spPr>
        <p:txBody>
          <a:bodyPr>
            <a:normAutofit/>
          </a:bodyPr>
          <a:lstStyle>
            <a:lvl1pPr>
              <a:defRPr sz="3200" b="1" baseline="0">
                <a:solidFill>
                  <a:srgbClr val="092068"/>
                </a:solidFill>
                <a:latin typeface="Franklin Gothic Medium" panose="020B0603020102020204" pitchFamily="34" charset="0"/>
              </a:defRPr>
            </a:lvl1pPr>
          </a:lstStyle>
          <a:p>
            <a:r>
              <a:rPr lang="en-US" dirty="0"/>
              <a:t>Title, Franklin Gothic Medium, 32pt</a:t>
            </a:r>
          </a:p>
        </p:txBody>
      </p:sp>
      <p:sp>
        <p:nvSpPr>
          <p:cNvPr id="3" name="Subtitle 2"/>
          <p:cNvSpPr>
            <a:spLocks noGrp="1"/>
          </p:cNvSpPr>
          <p:nvPr>
            <p:ph type="subTitle" idx="1" hasCustomPrompt="1"/>
          </p:nvPr>
        </p:nvSpPr>
        <p:spPr>
          <a:xfrm>
            <a:off x="1371599" y="4851400"/>
            <a:ext cx="6400800" cy="1219200"/>
          </a:xfrm>
        </p:spPr>
        <p:txBody>
          <a:bodyPr>
            <a:normAutofit/>
          </a:bodyPr>
          <a:lstStyle>
            <a:lvl1pPr marL="0" indent="0" algn="ctr">
              <a:buNone/>
              <a:defRPr sz="2400" b="1" baseline="0">
                <a:solidFill>
                  <a:srgbClr val="454545"/>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a:t>
            </a:r>
            <a:br>
              <a:rPr lang="en-US" dirty="0"/>
            </a:br>
            <a:r>
              <a:rPr lang="en-US" dirty="0"/>
              <a:t>Month DD, YYYY</a:t>
            </a:r>
          </a:p>
        </p:txBody>
      </p:sp>
    </p:spTree>
    <p:extLst>
      <p:ext uri="{BB962C8B-B14F-4D97-AF65-F5344CB8AC3E}">
        <p14:creationId xmlns:p14="http://schemas.microsoft.com/office/powerpoint/2010/main" val="369233353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rgbClr val="092068"/>
                </a:solidFill>
              </a:defRPr>
            </a:lvl1pPr>
          </a:lstStyle>
          <a:p>
            <a:r>
              <a:rPr lang="en-US" dirty="0"/>
              <a:t>Different title per slide, Franklin Gothic Medium 28pt</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Clr>
                <a:srgbClr val="582831"/>
              </a:buClr>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31" indent="-285743">
              <a:buClr>
                <a:srgbClr val="092068"/>
              </a:buClr>
              <a:buFont typeface="Wingdings" panose="05000000000000000000" pitchFamily="2" charset="2"/>
              <a:buChar char="§"/>
              <a:defRPr sz="2000">
                <a:solidFill>
                  <a:srgbClr val="454545"/>
                </a:solidFill>
                <a:latin typeface="Franklin Gothic Book" panose="020B0503020102020204" pitchFamily="34" charset="0"/>
              </a:defRPr>
            </a:lvl2pPr>
            <a:lvl3pPr marL="1142972" indent="-228594">
              <a:buClr>
                <a:srgbClr val="6C82A7"/>
              </a:buClr>
              <a:buFont typeface="Wingdings" panose="05000000000000000000" pitchFamily="2" charset="2"/>
              <a:buChar char="ü"/>
              <a:defRPr sz="1800">
                <a:solidFill>
                  <a:srgbClr val="454545"/>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userDrawn="1"/>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17" name="Group 16"/>
          <p:cNvGrpSpPr/>
          <p:nvPr userDrawn="1"/>
        </p:nvGrpSpPr>
        <p:grpSpPr>
          <a:xfrm>
            <a:off x="0" y="457200"/>
            <a:ext cx="9144000" cy="177801"/>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521408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51C48"/>
                </a:solidFill>
              </a:defRPr>
            </a:lvl1pPr>
          </a:lstStyle>
          <a:p>
            <a:r>
              <a:rPr lang="en-US" dirty="0"/>
              <a:t>Different title per slide, Franklin Gothic Medium 28pt</a:t>
            </a:r>
          </a:p>
        </p:txBody>
      </p:sp>
      <p:sp>
        <p:nvSpPr>
          <p:cNvPr id="3" name="Content Placeholder 2"/>
          <p:cNvSpPr>
            <a:spLocks noGrp="1"/>
          </p:cNvSpPr>
          <p:nvPr>
            <p:ph sz="half" idx="1"/>
          </p:nvPr>
        </p:nvSpPr>
        <p:spPr>
          <a:xfrm>
            <a:off x="457200" y="1498600"/>
            <a:ext cx="4038600" cy="4368800"/>
          </a:xfrm>
        </p:spPr>
        <p:txBody>
          <a:bodyPr/>
          <a:lstStyle>
            <a:lvl1pPr marL="342892" indent="-342892">
              <a:buClr>
                <a:srgbClr val="582831"/>
              </a:buClr>
              <a:buFont typeface="Arial" panose="020B0604020202020204" pitchFamily="34" charset="0"/>
              <a:buChar char="•"/>
              <a:defRPr sz="2200">
                <a:solidFill>
                  <a:srgbClr val="454545"/>
                </a:solidFill>
              </a:defRPr>
            </a:lvl1pPr>
            <a:lvl2pPr marL="742931" indent="-285743">
              <a:buClr>
                <a:srgbClr val="092068"/>
              </a:buClr>
              <a:buFont typeface="Wingdings" panose="05000000000000000000" pitchFamily="2" charset="2"/>
              <a:buChar char="§"/>
              <a:defRPr sz="2000">
                <a:solidFill>
                  <a:srgbClr val="454545"/>
                </a:solidFill>
              </a:defRPr>
            </a:lvl2pPr>
            <a:lvl3pPr marL="1142972" indent="-228594">
              <a:buFont typeface="Wingdings" panose="05000000000000000000" pitchFamily="2" charset="2"/>
              <a:buChar char="ü"/>
              <a:defRPr sz="1800">
                <a:solidFill>
                  <a:srgbClr val="454545"/>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Clr>
                <a:srgbClr val="582831"/>
              </a:buClr>
              <a:buFont typeface="Arial" panose="020B0604020202020204" pitchFamily="34" charset="0"/>
              <a:buChar char="•"/>
              <a:defRPr lang="en-US" sz="2200" kern="1200" dirty="0" smtClean="0">
                <a:solidFill>
                  <a:srgbClr val="454545"/>
                </a:solidFill>
                <a:latin typeface="+mn-lt"/>
                <a:ea typeface="+mn-ea"/>
                <a:cs typeface="+mn-cs"/>
              </a:defRPr>
            </a:lvl1pPr>
            <a:lvl2pPr marL="800080" indent="-342892" algn="l" defTabSz="914378" rtl="0" eaLnBrk="1" latinLnBrk="0" hangingPunct="1">
              <a:spcBef>
                <a:spcPct val="20000"/>
              </a:spcBef>
              <a:buClr>
                <a:srgbClr val="092068"/>
              </a:buClr>
              <a:buFont typeface="Wingdings" panose="05000000000000000000" pitchFamily="2" charset="2"/>
              <a:buChar char="§"/>
              <a:defRPr lang="en-US" sz="2000" kern="1200" dirty="0" smtClean="0">
                <a:solidFill>
                  <a:srgbClr val="454545"/>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800" kern="1200" dirty="0" smtClean="0">
                <a:solidFill>
                  <a:srgbClr val="454545"/>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sp>
        <p:nvSpPr>
          <p:cNvPr id="21" name="TextBox 20">
            <a:extLst>
              <a:ext uri="{FF2B5EF4-FFF2-40B4-BE49-F238E27FC236}">
                <a16:creationId xmlns:a16="http://schemas.microsoft.com/office/drawing/2014/main" id="{245027EB-CF3A-A284-983F-AFB10C561230}"/>
              </a:ext>
            </a:extLst>
          </p:cNvPr>
          <p:cNvSpPr txBox="1"/>
          <p:nvPr userDrawn="1"/>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grpSp>
        <p:nvGrpSpPr>
          <p:cNvPr id="5" name="Group 4">
            <a:extLst>
              <a:ext uri="{FF2B5EF4-FFF2-40B4-BE49-F238E27FC236}">
                <a16:creationId xmlns:a16="http://schemas.microsoft.com/office/drawing/2014/main" id="{D3065F84-901A-C3E9-AC59-2DCAB7228581}"/>
              </a:ext>
            </a:extLst>
          </p:cNvPr>
          <p:cNvGrpSpPr/>
          <p:nvPr userDrawn="1"/>
        </p:nvGrpSpPr>
        <p:grpSpPr>
          <a:xfrm>
            <a:off x="0" y="457200"/>
            <a:ext cx="9144000" cy="177801"/>
            <a:chOff x="457200" y="990600"/>
            <a:chExt cx="8229600" cy="0"/>
          </a:xfrm>
        </p:grpSpPr>
        <p:cxnSp>
          <p:nvCxnSpPr>
            <p:cNvPr id="6" name="Straight Connector 5">
              <a:extLst>
                <a:ext uri="{FF2B5EF4-FFF2-40B4-BE49-F238E27FC236}">
                  <a16:creationId xmlns:a16="http://schemas.microsoft.com/office/drawing/2014/main" id="{CE680E5C-5B30-5735-CE47-833769B1405C}"/>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069827-FA01-1008-A22E-E47A28049983}"/>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0FE82A4-4FF7-D08D-02C7-4943A8592F38}"/>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2B355D-F929-C203-097D-D5650C538B88}"/>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2F1DDB5-4224-78F4-6CDE-886621E1B372}"/>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60B69B-1DDE-0808-9AB0-C18BA5D1D10D}"/>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85C9C7-140B-A8A2-0F3F-BCE2B06CCEAE}"/>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965F36-F890-DF3A-3DD2-360D022B712A}"/>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A458E64-1261-65EB-2634-C3BABB905DC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544354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0" y="457200"/>
            <a:ext cx="9144000" cy="33020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182432" y="6288365"/>
            <a:ext cx="6779136" cy="43858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57424149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9144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890E6FF9-A759-A95E-7BE7-C691FDE493F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6116928"/>
            <a:ext cx="741072" cy="741072"/>
          </a:xfrm>
          <a:prstGeom prst="rect">
            <a:avLst/>
          </a:prstGeom>
        </p:spPr>
      </p:pic>
      <p:pic>
        <p:nvPicPr>
          <p:cNvPr id="6" name="Picture 5">
            <a:extLst>
              <a:ext uri="{FF2B5EF4-FFF2-40B4-BE49-F238E27FC236}">
                <a16:creationId xmlns:a16="http://schemas.microsoft.com/office/drawing/2014/main" id="{E1326AF1-4914-4CF9-B5C6-48A6FB0D2A4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200" y="6143255"/>
            <a:ext cx="609600" cy="609600"/>
          </a:xfrm>
          <a:prstGeom prst="rect">
            <a:avLst/>
          </a:prstGeom>
        </p:spPr>
      </p:pic>
      <p:sp>
        <p:nvSpPr>
          <p:cNvPr id="7" name="TextBox 6">
            <a:extLst>
              <a:ext uri="{FF2B5EF4-FFF2-40B4-BE49-F238E27FC236}">
                <a16:creationId xmlns:a16="http://schemas.microsoft.com/office/drawing/2014/main" id="{04227556-4DD4-3774-8814-97240F197009}"/>
              </a:ext>
            </a:extLst>
          </p:cNvPr>
          <p:cNvSpPr txBox="1"/>
          <p:nvPr userDrawn="1"/>
        </p:nvSpPr>
        <p:spPr>
          <a:xfrm>
            <a:off x="1576576" y="6288365"/>
            <a:ext cx="6272024"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400" i="0" baseline="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613342883"/>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Lst>
  <p:transition spd="slow">
    <p:wipe/>
  </p:transition>
  <p:hf hdr="0" ftr="0" dt="0"/>
  <p:txStyles>
    <p:titleStyle>
      <a:lvl1pPr algn="ctr" defTabSz="914378" rtl="0" eaLnBrk="1" latinLnBrk="0" hangingPunct="1">
        <a:spcBef>
          <a:spcPct val="0"/>
        </a:spcBef>
        <a:buNone/>
        <a:defRPr sz="2800" b="1" kern="1200" baseline="0">
          <a:solidFill>
            <a:srgbClr val="283446"/>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9144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890E6FF9-A759-A95E-7BE7-C691FDE493F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6116928"/>
            <a:ext cx="741072" cy="741072"/>
          </a:xfrm>
          <a:prstGeom prst="rect">
            <a:avLst/>
          </a:prstGeom>
        </p:spPr>
      </p:pic>
      <p:pic>
        <p:nvPicPr>
          <p:cNvPr id="6" name="Picture 5">
            <a:extLst>
              <a:ext uri="{FF2B5EF4-FFF2-40B4-BE49-F238E27FC236}">
                <a16:creationId xmlns:a16="http://schemas.microsoft.com/office/drawing/2014/main" id="{E1326AF1-4914-4CF9-B5C6-48A6FB0D2A4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200" y="6143255"/>
            <a:ext cx="609600" cy="609600"/>
          </a:xfrm>
          <a:prstGeom prst="rect">
            <a:avLst/>
          </a:prstGeom>
        </p:spPr>
      </p:pic>
      <p:sp>
        <p:nvSpPr>
          <p:cNvPr id="7" name="TextBox 6">
            <a:extLst>
              <a:ext uri="{FF2B5EF4-FFF2-40B4-BE49-F238E27FC236}">
                <a16:creationId xmlns:a16="http://schemas.microsoft.com/office/drawing/2014/main" id="{04227556-4DD4-3774-8814-97240F197009}"/>
              </a:ext>
            </a:extLst>
          </p:cNvPr>
          <p:cNvSpPr txBox="1"/>
          <p:nvPr userDrawn="1"/>
        </p:nvSpPr>
        <p:spPr>
          <a:xfrm>
            <a:off x="1576576" y="6288365"/>
            <a:ext cx="6272024"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bg1"/>
                </a:solidFill>
                <a:latin typeface="Franklin Gothic Book" panose="020B0503020102020204" pitchFamily="34" charset="0"/>
                <a:ea typeface="+mn-ea"/>
                <a:cs typeface="+mn-cs"/>
              </a:rPr>
              <a:t>Improving Health and Building Readiness. Anytime, Anywhere — Always</a:t>
            </a:r>
          </a:p>
          <a:p>
            <a:pPr algn="ctr"/>
            <a:endParaRPr lang="en-US" sz="1400" i="0" baseline="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736036429"/>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Lst>
  <p:transition spd="slow">
    <p:wipe/>
  </p:transition>
  <p:hf hdr="0" ftr="0" dt="0"/>
  <p:txStyles>
    <p:titleStyle>
      <a:lvl1pPr algn="ctr" defTabSz="914378" rtl="0" eaLnBrk="1" latinLnBrk="0" hangingPunct="1">
        <a:spcBef>
          <a:spcPct val="0"/>
        </a:spcBef>
        <a:buNone/>
        <a:defRPr sz="2800" b="1" kern="1200" baseline="0">
          <a:solidFill>
            <a:srgbClr val="283446"/>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86C191B9-38D4-4329-8F07-1183FAC2EBFC}"/>
              </a:ext>
            </a:extLst>
          </p:cNvPr>
          <p:cNvSpPr/>
          <p:nvPr/>
        </p:nvSpPr>
        <p:spPr>
          <a:xfrm>
            <a:off x="0" y="6126164"/>
            <a:ext cx="9144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81538154"/>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Lst>
  <p:transition spd="slow">
    <p:wipe/>
  </p:transition>
  <p:txStyles>
    <p:titleStyle>
      <a:lvl1pPr algn="ctr" defTabSz="914378" rtl="0" eaLnBrk="1" latinLnBrk="0" hangingPunct="1">
        <a:spcBef>
          <a:spcPct val="0"/>
        </a:spcBef>
        <a:buNone/>
        <a:defRPr sz="2800" b="1" kern="1200" baseline="0">
          <a:solidFill>
            <a:srgbClr val="283446"/>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12.xml"/><Relationship Id="rId5" Type="http://schemas.openxmlformats.org/officeDocument/2006/relationships/image" Target="../media/image66.wmf"/><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oleObject" Target="../embeddings/oleObject1.bin"/><Relationship Id="rId1" Type="http://schemas.openxmlformats.org/officeDocument/2006/relationships/slideLayout" Target="../slideLayouts/slideLayout12.xml"/><Relationship Id="rId5" Type="http://schemas.openxmlformats.org/officeDocument/2006/relationships/image" Target="../media/image68.e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5.wmf"/></Relationships>
</file>

<file path=ppt/slides/_rels/slide45.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6.wmf"/><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8.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D73333-52D6-D3F9-EEC3-5736B89F37D3}"/>
              </a:ext>
            </a:extLst>
          </p:cNvPr>
          <p:cNvSpPr>
            <a:spLocks noGrp="1" noChangeArrowheads="1"/>
          </p:cNvSpPr>
          <p:nvPr>
            <p:ph type="ctrTitle"/>
          </p:nvPr>
        </p:nvSpPr>
        <p:spPr>
          <a:xfrm>
            <a:off x="768350" y="1860401"/>
            <a:ext cx="7772400" cy="1066800"/>
          </a:xfrm>
        </p:spPr>
        <p:txBody>
          <a:bodyPr/>
          <a:lstStyle/>
          <a:p>
            <a:pPr eaLnBrk="1" hangingPunct="1"/>
            <a:r>
              <a:rPr lang="en-US" altLang="en-US" dirty="0"/>
              <a:t> </a:t>
            </a:r>
            <a:r>
              <a:rPr lang="en-US" altLang="en-US" dirty="0">
                <a:solidFill>
                  <a:srgbClr val="0070C0"/>
                </a:solidFill>
                <a:latin typeface="Arial" panose="020B0604020202020204" pitchFamily="34" charset="0"/>
                <a:cs typeface="Arial" panose="020B0604020202020204" pitchFamily="34" charset="0"/>
              </a:rPr>
              <a:t>FOOD SAFETY TRAINING </a:t>
            </a:r>
            <a:br>
              <a:rPr lang="en-US" altLang="en-US" dirty="0"/>
            </a:br>
            <a:r>
              <a:rPr lang="en-US" altLang="en-US" dirty="0"/>
              <a:t> </a:t>
            </a:r>
            <a:endParaRPr lang="en-US" altLang="en-US" strike="sngStrike" dirty="0"/>
          </a:p>
        </p:txBody>
      </p:sp>
      <p:sp>
        <p:nvSpPr>
          <p:cNvPr id="8" name="Text Placeholder 3">
            <a:extLst>
              <a:ext uri="{FF2B5EF4-FFF2-40B4-BE49-F238E27FC236}">
                <a16:creationId xmlns:a16="http://schemas.microsoft.com/office/drawing/2014/main" id="{014ADC96-8FD7-A57F-FF38-E25CB3675DCA}"/>
              </a:ext>
            </a:extLst>
          </p:cNvPr>
          <p:cNvSpPr txBox="1">
            <a:spLocks/>
          </p:cNvSpPr>
          <p:nvPr/>
        </p:nvSpPr>
        <p:spPr>
          <a:xfrm>
            <a:off x="2590800" y="4648200"/>
            <a:ext cx="4267200" cy="961802"/>
          </a:xfrm>
          <a:prstGeom prst="rect">
            <a:avLst/>
          </a:prstGeom>
        </p:spPr>
        <p:txBody>
          <a:bodyPr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ct val="0"/>
              </a:spcBef>
              <a:buNone/>
            </a:pPr>
            <a:r>
              <a:rPr lang="en-US" altLang="en-US" sz="1400" b="1" dirty="0">
                <a:solidFill>
                  <a:srgbClr val="0B0506"/>
                </a:solidFill>
                <a:latin typeface="Arial" panose="020B0604020202020204" pitchFamily="34" charset="0"/>
                <a:cs typeface="Arial" panose="020B0604020202020204" pitchFamily="34" charset="0"/>
              </a:rPr>
              <a:t>757-314-8039</a:t>
            </a:r>
          </a:p>
          <a:p>
            <a:endParaRPr lang="en-US" sz="1400" b="0" dirty="0"/>
          </a:p>
        </p:txBody>
      </p:sp>
      <p:pic>
        <p:nvPicPr>
          <p:cNvPr id="9" name="Picture 8">
            <a:extLst>
              <a:ext uri="{FF2B5EF4-FFF2-40B4-BE49-F238E27FC236}">
                <a16:creationId xmlns:a16="http://schemas.microsoft.com/office/drawing/2014/main" id="{7C402251-4BFE-60DD-C9D5-D35DCA58A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900" y="122265"/>
            <a:ext cx="1600200" cy="1708767"/>
          </a:xfrm>
          <a:prstGeom prst="rect">
            <a:avLst/>
          </a:prstGeom>
        </p:spPr>
      </p:pic>
      <p:pic>
        <p:nvPicPr>
          <p:cNvPr id="2" name="Picture 9">
            <a:extLst>
              <a:ext uri="{FF2B5EF4-FFF2-40B4-BE49-F238E27FC236}">
                <a16:creationId xmlns:a16="http://schemas.microsoft.com/office/drawing/2014/main" id="{8F595FC4-A099-1906-8A8E-40966C8ED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3141662"/>
            <a:ext cx="326383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732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7BE17D-CC10-CE6D-89FD-E86F36836FC0}"/>
              </a:ext>
            </a:extLst>
          </p:cNvPr>
          <p:cNvSpPr/>
          <p:nvPr/>
        </p:nvSpPr>
        <p:spPr>
          <a:xfrm>
            <a:off x="2476500" y="18875"/>
            <a:ext cx="419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Arial" panose="020B0604020202020204" pitchFamily="34" charset="0"/>
                <a:cs typeface="Arial" panose="020B0604020202020204" pitchFamily="34" charset="0"/>
              </a:rPr>
              <a:t>KEY TERMS</a:t>
            </a:r>
          </a:p>
        </p:txBody>
      </p:sp>
      <p:sp>
        <p:nvSpPr>
          <p:cNvPr id="3" name="Rectangle 2">
            <a:extLst>
              <a:ext uri="{FF2B5EF4-FFF2-40B4-BE49-F238E27FC236}">
                <a16:creationId xmlns:a16="http://schemas.microsoft.com/office/drawing/2014/main" id="{300C46BD-AF95-F1FA-6D2F-0E17C0ED28BA}"/>
              </a:ext>
            </a:extLst>
          </p:cNvPr>
          <p:cNvSpPr/>
          <p:nvPr/>
        </p:nvSpPr>
        <p:spPr>
          <a:xfrm>
            <a:off x="0" y="533400"/>
            <a:ext cx="9067800" cy="556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rgbClr val="0B0506"/>
                </a:solidFill>
                <a:latin typeface="Arial" panose="020B0604020202020204" pitchFamily="34" charset="0"/>
                <a:cs typeface="Arial" panose="020B0604020202020204" pitchFamily="34" charset="0"/>
              </a:rPr>
              <a:t>Cross-contamination - </a:t>
            </a:r>
            <a:r>
              <a:rPr lang="en-US" sz="2000" b="0" dirty="0">
                <a:solidFill>
                  <a:srgbClr val="0B0506"/>
                </a:solidFill>
                <a:latin typeface="Arial" panose="020B0604020202020204" pitchFamily="34" charset="0"/>
                <a:cs typeface="Arial" panose="020B0604020202020204" pitchFamily="34" charset="0"/>
              </a:rPr>
              <a:t>The transfer of a harmful substance to food through </a:t>
            </a:r>
            <a:r>
              <a:rPr lang="en-US" sz="2000" i="1" dirty="0">
                <a:solidFill>
                  <a:srgbClr val="0B0506"/>
                </a:solidFill>
                <a:latin typeface="Arial" panose="020B0604020202020204" pitchFamily="34" charset="0"/>
                <a:cs typeface="Arial" panose="020B0604020202020204" pitchFamily="34" charset="0"/>
              </a:rPr>
              <a:t>direct</a:t>
            </a:r>
            <a:r>
              <a:rPr lang="en-US" sz="2000" b="0" dirty="0">
                <a:solidFill>
                  <a:srgbClr val="0B0506"/>
                </a:solidFill>
                <a:latin typeface="Arial" panose="020B0604020202020204" pitchFamily="34" charset="0"/>
                <a:cs typeface="Arial" panose="020B0604020202020204" pitchFamily="34" charset="0"/>
              </a:rPr>
              <a:t> or </a:t>
            </a:r>
            <a:r>
              <a:rPr lang="en-US" sz="2000" i="1" dirty="0">
                <a:solidFill>
                  <a:srgbClr val="0B0506"/>
                </a:solidFill>
                <a:latin typeface="Arial" panose="020B0604020202020204" pitchFamily="34" charset="0"/>
                <a:cs typeface="Arial" panose="020B0604020202020204" pitchFamily="34" charset="0"/>
              </a:rPr>
              <a:t>indirect</a:t>
            </a:r>
            <a:r>
              <a:rPr lang="en-US" sz="2000" b="0" dirty="0">
                <a:solidFill>
                  <a:srgbClr val="0B0506"/>
                </a:solidFill>
                <a:latin typeface="Arial" panose="020B0604020202020204" pitchFamily="34" charset="0"/>
                <a:cs typeface="Arial" panose="020B0604020202020204" pitchFamily="34" charset="0"/>
              </a:rPr>
              <a:t> contact</a:t>
            </a:r>
          </a:p>
          <a:p>
            <a:pPr marL="914400" lvl="1" indent="-457200">
              <a:buFont typeface="+mj-lt"/>
              <a:buAutoNum type="arabicPeriod"/>
            </a:pPr>
            <a:r>
              <a:rPr lang="en-US" sz="1800" b="0" dirty="0">
                <a:solidFill>
                  <a:srgbClr val="0B0506"/>
                </a:solidFill>
                <a:latin typeface="Arial" panose="020B0604020202020204" pitchFamily="34" charset="0"/>
                <a:cs typeface="Arial" panose="020B0604020202020204" pitchFamily="34" charset="0"/>
              </a:rPr>
              <a:t>Spilled chemicals or detergents on food packages </a:t>
            </a:r>
          </a:p>
          <a:p>
            <a:pPr lvl="1"/>
            <a:r>
              <a:rPr lang="en-US" sz="1800" b="0" dirty="0">
                <a:solidFill>
                  <a:srgbClr val="0B0506"/>
                </a:solidFill>
                <a:latin typeface="Arial" panose="020B0604020202020204" pitchFamily="34" charset="0"/>
                <a:cs typeface="Arial" panose="020B0604020202020204" pitchFamily="34" charset="0"/>
              </a:rPr>
              <a:t>or surfaces where food comes into direct contact. </a:t>
            </a:r>
          </a:p>
          <a:p>
            <a:pPr marL="914400" lvl="1" indent="-457200">
              <a:lnSpc>
                <a:spcPct val="150000"/>
              </a:lnSpc>
              <a:buFont typeface="+mj-lt"/>
              <a:buAutoNum type="arabicPeriod"/>
            </a:pPr>
            <a:endParaRPr lang="en-US" sz="2000" b="0" dirty="0">
              <a:solidFill>
                <a:srgbClr val="0B0506"/>
              </a:solidFill>
              <a:latin typeface="Arial" panose="020B0604020202020204" pitchFamily="34" charset="0"/>
              <a:cs typeface="Arial" panose="020B0604020202020204" pitchFamily="34" charset="0"/>
            </a:endParaRPr>
          </a:p>
          <a:p>
            <a:pPr lvl="1">
              <a:lnSpc>
                <a:spcPct val="150000"/>
              </a:lnSpc>
            </a:pPr>
            <a:endParaRPr lang="en-US" sz="2000" b="0" dirty="0">
              <a:solidFill>
                <a:srgbClr val="0B0506"/>
              </a:solidFill>
              <a:latin typeface="Arial" panose="020B0604020202020204" pitchFamily="34" charset="0"/>
              <a:cs typeface="Arial" panose="020B0604020202020204" pitchFamily="34" charset="0"/>
            </a:endParaRPr>
          </a:p>
          <a:p>
            <a:pPr marL="914400" lvl="1" indent="-457200">
              <a:lnSpc>
                <a:spcPct val="150000"/>
              </a:lnSpc>
              <a:buFont typeface="+mj-lt"/>
              <a:buAutoNum type="arabicPeriod" startAt="2"/>
            </a:pPr>
            <a:r>
              <a:rPr lang="en-US" sz="1800" b="0" dirty="0">
                <a:solidFill>
                  <a:srgbClr val="0B0506"/>
                </a:solidFill>
                <a:latin typeface="Arial" panose="020B0604020202020204" pitchFamily="34" charset="0"/>
                <a:cs typeface="Arial" panose="020B0604020202020204" pitchFamily="34" charset="0"/>
              </a:rPr>
              <a:t>Using unsanitized equipment or utensils to prepare, store, or serve food. </a:t>
            </a:r>
          </a:p>
          <a:p>
            <a:pPr marL="1428750" lvl="2" indent="-514350">
              <a:lnSpc>
                <a:spcPct val="150000"/>
              </a:lnSpc>
              <a:buSzPct val="88000"/>
              <a:buFont typeface="+mj-lt"/>
              <a:buAutoNum type="romanUcPeriod"/>
            </a:pPr>
            <a:r>
              <a:rPr lang="en-US" sz="1800" b="0" dirty="0">
                <a:solidFill>
                  <a:srgbClr val="0B0506"/>
                </a:solidFill>
                <a:latin typeface="Arial" panose="020B0604020202020204" pitchFamily="34" charset="0"/>
                <a:cs typeface="Arial" panose="020B0604020202020204" pitchFamily="34" charset="0"/>
              </a:rPr>
              <a:t> Bare-hand contact with foods that are ready-to-eat (RTE).</a:t>
            </a:r>
          </a:p>
          <a:p>
            <a:pPr marL="1428750" lvl="2" indent="-514350">
              <a:buFont typeface="+mj-lt"/>
              <a:buAutoNum type="romanUcPeriod"/>
            </a:pPr>
            <a:r>
              <a:rPr lang="en-US" sz="1800" b="0" dirty="0">
                <a:solidFill>
                  <a:srgbClr val="0B0506"/>
                </a:solidFill>
                <a:latin typeface="Arial" panose="020B0604020202020204" pitchFamily="34" charset="0"/>
                <a:cs typeface="Arial" panose="020B0604020202020204" pitchFamily="34" charset="0"/>
              </a:rPr>
              <a:t> Bacteria from raw protein foods transferred to foods                                       </a:t>
            </a:r>
          </a:p>
          <a:p>
            <a:pPr lvl="2"/>
            <a:r>
              <a:rPr lang="en-US" sz="1800" b="0" dirty="0">
                <a:solidFill>
                  <a:srgbClr val="0B0506"/>
                </a:solidFill>
                <a:latin typeface="Arial" panose="020B0604020202020204" pitchFamily="34" charset="0"/>
                <a:cs typeface="Arial" panose="020B0604020202020204" pitchFamily="34" charset="0"/>
              </a:rPr>
              <a:t>         that are RTE. </a:t>
            </a:r>
          </a:p>
        </p:txBody>
      </p:sp>
      <p:pic>
        <p:nvPicPr>
          <p:cNvPr id="5" name="Picture 4">
            <a:extLst>
              <a:ext uri="{FF2B5EF4-FFF2-40B4-BE49-F238E27FC236}">
                <a16:creationId xmlns:a16="http://schemas.microsoft.com/office/drawing/2014/main" id="{981FF797-4C17-6CAB-943C-EFAF20D4E3F6}"/>
              </a:ext>
            </a:extLst>
          </p:cNvPr>
          <p:cNvPicPr>
            <a:picLocks noChangeAspect="1"/>
          </p:cNvPicPr>
          <p:nvPr/>
        </p:nvPicPr>
        <p:blipFill>
          <a:blip r:embed="rId2"/>
          <a:stretch>
            <a:fillRect/>
          </a:stretch>
        </p:blipFill>
        <p:spPr>
          <a:xfrm>
            <a:off x="6508310" y="1066800"/>
            <a:ext cx="1524000" cy="1586024"/>
          </a:xfrm>
          <a:prstGeom prst="rect">
            <a:avLst/>
          </a:prstGeom>
        </p:spPr>
      </p:pic>
      <p:pic>
        <p:nvPicPr>
          <p:cNvPr id="7" name="Picture 6">
            <a:extLst>
              <a:ext uri="{FF2B5EF4-FFF2-40B4-BE49-F238E27FC236}">
                <a16:creationId xmlns:a16="http://schemas.microsoft.com/office/drawing/2014/main" id="{6625E439-04ED-9BB9-8BF7-A58FC1132CCA}"/>
              </a:ext>
            </a:extLst>
          </p:cNvPr>
          <p:cNvPicPr>
            <a:picLocks noChangeAspect="1"/>
          </p:cNvPicPr>
          <p:nvPr/>
        </p:nvPicPr>
        <p:blipFill>
          <a:blip r:embed="rId3"/>
          <a:stretch>
            <a:fillRect/>
          </a:stretch>
        </p:blipFill>
        <p:spPr>
          <a:xfrm>
            <a:off x="6477000" y="4048125"/>
            <a:ext cx="1971675" cy="2047875"/>
          </a:xfrm>
          <a:prstGeom prst="rect">
            <a:avLst/>
          </a:prstGeom>
        </p:spPr>
      </p:pic>
    </p:spTree>
    <p:extLst>
      <p:ext uri="{BB962C8B-B14F-4D97-AF65-F5344CB8AC3E}">
        <p14:creationId xmlns:p14="http://schemas.microsoft.com/office/powerpoint/2010/main" val="244253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0C46BD-AF95-F1FA-6D2F-0E17C0ED28BA}"/>
              </a:ext>
            </a:extLst>
          </p:cNvPr>
          <p:cNvSpPr/>
          <p:nvPr/>
        </p:nvSpPr>
        <p:spPr>
          <a:xfrm>
            <a:off x="76200" y="533400"/>
            <a:ext cx="9067800" cy="556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rgbClr val="0B0506"/>
                </a:solidFill>
                <a:latin typeface="Arial" panose="020B0604020202020204" pitchFamily="34" charset="0"/>
                <a:cs typeface="Arial" panose="020B0604020202020204" pitchFamily="34" charset="0"/>
              </a:rPr>
              <a:t>Ready-to-eat (RTE) Food</a:t>
            </a:r>
            <a:r>
              <a:rPr lang="en-US" sz="2400" b="0" dirty="0">
                <a:solidFill>
                  <a:srgbClr val="0B0506"/>
                </a:solidFill>
                <a:latin typeface="Arial" panose="020B0604020202020204" pitchFamily="34" charset="0"/>
                <a:cs typeface="Arial" panose="020B0604020202020204" pitchFamily="34" charset="0"/>
              </a:rPr>
              <a:t> </a:t>
            </a:r>
            <a:r>
              <a:rPr lang="en-US" sz="2000" b="0" dirty="0">
                <a:solidFill>
                  <a:srgbClr val="0B0506"/>
                </a:solidFill>
                <a:latin typeface="Arial" panose="020B0604020202020204" pitchFamily="34" charset="0"/>
                <a:cs typeface="Arial" panose="020B0604020202020204" pitchFamily="34" charset="0"/>
              </a:rPr>
              <a:t>- A food that can be eaten without further</a:t>
            </a:r>
          </a:p>
          <a:p>
            <a:r>
              <a:rPr lang="en-US" sz="2000" b="0" dirty="0">
                <a:solidFill>
                  <a:srgbClr val="0B0506"/>
                </a:solidFill>
                <a:latin typeface="Arial" panose="020B0604020202020204" pitchFamily="34" charset="0"/>
                <a:cs typeface="Arial" panose="020B0604020202020204" pitchFamily="34" charset="0"/>
              </a:rPr>
              <a:t>preparation, washing, or cooking.  </a:t>
            </a:r>
            <a:r>
              <a:rPr lang="en-US" sz="2000" b="0" i="1" dirty="0">
                <a:solidFill>
                  <a:srgbClr val="0B0506"/>
                </a:solidFill>
                <a:latin typeface="Arial" panose="020B0604020202020204" pitchFamily="34" charset="0"/>
                <a:cs typeface="Arial" panose="020B0604020202020204" pitchFamily="34" charset="0"/>
              </a:rPr>
              <a:t>Examples include. </a:t>
            </a:r>
          </a:p>
          <a:p>
            <a:pPr marL="800100" lvl="1" indent="-342900">
              <a:lnSpc>
                <a:spcPct val="150000"/>
              </a:lnSpc>
              <a:buFont typeface="+mj-lt"/>
              <a:buAutoNum type="arabicPeriod"/>
            </a:pPr>
            <a:r>
              <a:rPr lang="en-US" sz="2000" b="0" dirty="0">
                <a:solidFill>
                  <a:srgbClr val="0B0506"/>
                </a:solidFill>
                <a:latin typeface="Arial" panose="020B0604020202020204" pitchFamily="34" charset="0"/>
                <a:cs typeface="Arial" panose="020B0604020202020204" pitchFamily="34" charset="0"/>
              </a:rPr>
              <a:t>Food that has already been cooked</a:t>
            </a:r>
          </a:p>
          <a:p>
            <a:pPr marL="800100" lvl="1" indent="-342900">
              <a:lnSpc>
                <a:spcPct val="150000"/>
              </a:lnSpc>
              <a:buFont typeface="+mj-lt"/>
              <a:buAutoNum type="arabicPeriod"/>
            </a:pPr>
            <a:r>
              <a:rPr lang="en-US" sz="2000" b="0" dirty="0">
                <a:solidFill>
                  <a:srgbClr val="0B0506"/>
                </a:solidFill>
                <a:latin typeface="Arial" panose="020B0604020202020204" pitchFamily="34" charset="0"/>
                <a:cs typeface="Arial" panose="020B0604020202020204" pitchFamily="34" charset="0"/>
              </a:rPr>
              <a:t>Washed fruits and vegetables (whole or chopped)</a:t>
            </a:r>
          </a:p>
          <a:p>
            <a:pPr marL="800100" lvl="1" indent="-342900">
              <a:lnSpc>
                <a:spcPct val="150000"/>
              </a:lnSpc>
              <a:buFont typeface="+mj-lt"/>
              <a:buAutoNum type="arabicPeriod"/>
            </a:pPr>
            <a:r>
              <a:rPr lang="en-US" sz="2000" b="0" dirty="0">
                <a:solidFill>
                  <a:srgbClr val="0B0506"/>
                </a:solidFill>
                <a:latin typeface="Arial" panose="020B0604020202020204" pitchFamily="34" charset="0"/>
                <a:cs typeface="Arial" panose="020B0604020202020204" pitchFamily="34" charset="0"/>
              </a:rPr>
              <a:t>Deli meat &amp; cheese</a:t>
            </a:r>
          </a:p>
          <a:p>
            <a:pPr marL="800100" lvl="1" indent="-342900">
              <a:lnSpc>
                <a:spcPct val="150000"/>
              </a:lnSpc>
              <a:buFont typeface="+mj-lt"/>
              <a:buAutoNum type="arabicPeriod"/>
            </a:pPr>
            <a:r>
              <a:rPr lang="en-US" sz="2000" b="0" dirty="0">
                <a:solidFill>
                  <a:srgbClr val="0B0506"/>
                </a:solidFill>
                <a:latin typeface="Arial" panose="020B0604020202020204" pitchFamily="34" charset="0"/>
                <a:cs typeface="Arial" panose="020B0604020202020204" pitchFamily="34" charset="0"/>
              </a:rPr>
              <a:t>Bakery items</a:t>
            </a:r>
          </a:p>
          <a:p>
            <a:pPr marL="800100" lvl="1" indent="-342900">
              <a:lnSpc>
                <a:spcPct val="150000"/>
              </a:lnSpc>
              <a:buFont typeface="+mj-lt"/>
              <a:buAutoNum type="arabicPeriod"/>
            </a:pPr>
            <a:r>
              <a:rPr lang="en-US" sz="2000" b="0" dirty="0">
                <a:solidFill>
                  <a:srgbClr val="0B0506"/>
                </a:solidFill>
                <a:latin typeface="Arial" panose="020B0604020202020204" pitchFamily="34" charset="0"/>
                <a:cs typeface="Arial" panose="020B0604020202020204" pitchFamily="34" charset="0"/>
              </a:rPr>
              <a:t>Sugar, spices, and seasonings</a:t>
            </a:r>
          </a:p>
          <a:p>
            <a:pPr lvl="1">
              <a:lnSpc>
                <a:spcPct val="150000"/>
              </a:lnSpc>
            </a:pPr>
            <a:endParaRPr lang="en-US" sz="2000" b="0" dirty="0">
              <a:solidFill>
                <a:srgbClr val="0B0506"/>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E5DCEBC-1CF8-3443-AD8E-A895B5DED229}"/>
              </a:ext>
            </a:extLst>
          </p:cNvPr>
          <p:cNvSpPr/>
          <p:nvPr/>
        </p:nvSpPr>
        <p:spPr>
          <a:xfrm>
            <a:off x="2476500" y="18875"/>
            <a:ext cx="419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Arial" panose="020B0604020202020204" pitchFamily="34" charset="0"/>
                <a:cs typeface="Arial" panose="020B0604020202020204" pitchFamily="34" charset="0"/>
              </a:rPr>
              <a:t>KEY TERMS</a:t>
            </a:r>
          </a:p>
        </p:txBody>
      </p:sp>
    </p:spTree>
    <p:extLst>
      <p:ext uri="{BB962C8B-B14F-4D97-AF65-F5344CB8AC3E}">
        <p14:creationId xmlns:p14="http://schemas.microsoft.com/office/powerpoint/2010/main" val="2494918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0C46BD-AF95-F1FA-6D2F-0E17C0ED28BA}"/>
              </a:ext>
            </a:extLst>
          </p:cNvPr>
          <p:cNvSpPr/>
          <p:nvPr/>
        </p:nvSpPr>
        <p:spPr>
          <a:xfrm>
            <a:off x="228600" y="533400"/>
            <a:ext cx="8877300" cy="556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400" dirty="0">
                <a:solidFill>
                  <a:srgbClr val="0B0506"/>
                </a:solidFill>
                <a:latin typeface="Arial" panose="020B0604020202020204" pitchFamily="34" charset="0"/>
                <a:cs typeface="Arial" panose="020B0604020202020204" pitchFamily="34" charset="0"/>
              </a:rPr>
              <a:t>Time/Temperature Controlled for Safety (TCS) Food</a:t>
            </a:r>
            <a:r>
              <a:rPr lang="en-US" sz="2000" dirty="0">
                <a:solidFill>
                  <a:srgbClr val="0B0506"/>
                </a:solidFill>
                <a:latin typeface="Arial" panose="020B0604020202020204" pitchFamily="34" charset="0"/>
                <a:cs typeface="Arial" panose="020B0604020202020204" pitchFamily="34" charset="0"/>
              </a:rPr>
              <a:t> - </a:t>
            </a:r>
          </a:p>
          <a:p>
            <a:r>
              <a:rPr lang="en-US" sz="2000" b="0" i="1" dirty="0">
                <a:solidFill>
                  <a:srgbClr val="0B0506"/>
                </a:solidFill>
                <a:latin typeface="Arial" panose="020B0604020202020204" pitchFamily="34" charset="0"/>
                <a:cs typeface="Arial" panose="020B0604020202020204" pitchFamily="34" charset="0"/>
              </a:rPr>
              <a:t>(</a:t>
            </a:r>
            <a:r>
              <a:rPr lang="en-US" sz="2000" b="0" i="1" dirty="0">
                <a:solidFill>
                  <a:srgbClr val="000000"/>
                </a:solidFill>
                <a:latin typeface="Arial" panose="020B0604020202020204" pitchFamily="34" charset="0"/>
                <a:cs typeface="Arial" panose="020B0604020202020204" pitchFamily="34" charset="0"/>
              </a:rPr>
              <a:t>Previously referred to as Potentially Hazardous Food) -</a:t>
            </a:r>
          </a:p>
          <a:p>
            <a:r>
              <a:rPr lang="en-US" sz="2000" b="0" dirty="0">
                <a:solidFill>
                  <a:srgbClr val="000000"/>
                </a:solidFill>
                <a:latin typeface="Arial" panose="020B0604020202020204" pitchFamily="34" charset="0"/>
                <a:cs typeface="Arial" panose="020B0604020202020204" pitchFamily="34" charset="0"/>
              </a:rPr>
              <a:t>A food that requires time or temperature control to limit the growth of harmful micro-organisms or the formation of toxins.</a:t>
            </a:r>
          </a:p>
          <a:p>
            <a:pPr>
              <a:lnSpc>
                <a:spcPct val="150000"/>
              </a:lnSpc>
            </a:pPr>
            <a:r>
              <a:rPr lang="en-US" sz="1800" b="0" dirty="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b="0" dirty="0">
                <a:solidFill>
                  <a:srgbClr val="000000"/>
                </a:solidFill>
                <a:latin typeface="Arial" panose="020B0604020202020204" pitchFamily="34" charset="0"/>
                <a:cs typeface="Arial" panose="020B0604020202020204" pitchFamily="34" charset="0"/>
              </a:rPr>
              <a:t>The relationship between various factors will determine if a food requires time/temperature control for safety.</a:t>
            </a:r>
          </a:p>
          <a:p>
            <a:pPr marL="800100" lvl="1" indent="-342900">
              <a:lnSpc>
                <a:spcPct val="150000"/>
              </a:lnSpc>
              <a:buSzPct val="80000"/>
              <a:buFont typeface="+mj-lt"/>
              <a:buAutoNum type="arabicPeriod"/>
            </a:pPr>
            <a:r>
              <a:rPr lang="en-US" sz="2000" b="0" dirty="0">
                <a:solidFill>
                  <a:srgbClr val="000000"/>
                </a:solidFill>
                <a:latin typeface="Arial" panose="020B0604020202020204" pitchFamily="34" charset="0"/>
                <a:cs typeface="Arial" panose="020B0604020202020204" pitchFamily="34" charset="0"/>
              </a:rPr>
              <a:t>pH of the food</a:t>
            </a:r>
          </a:p>
          <a:p>
            <a:pPr marL="800100" lvl="1" indent="-342900">
              <a:lnSpc>
                <a:spcPct val="150000"/>
              </a:lnSpc>
              <a:buSzPct val="80000"/>
              <a:buFont typeface="+mj-lt"/>
              <a:buAutoNum type="arabicPeriod"/>
            </a:pPr>
            <a:r>
              <a:rPr lang="en-US" sz="2000" b="0" dirty="0">
                <a:solidFill>
                  <a:srgbClr val="000000"/>
                </a:solidFill>
                <a:latin typeface="Arial" panose="020B0604020202020204" pitchFamily="34" charset="0"/>
                <a:cs typeface="Arial" panose="020B0604020202020204" pitchFamily="34" charset="0"/>
              </a:rPr>
              <a:t>Water activity of the food</a:t>
            </a:r>
          </a:p>
          <a:p>
            <a:pPr marL="800100" lvl="1" indent="-342900">
              <a:lnSpc>
                <a:spcPct val="150000"/>
              </a:lnSpc>
              <a:buSzPct val="80000"/>
              <a:buFont typeface="+mj-lt"/>
              <a:buAutoNum type="arabicPeriod"/>
            </a:pPr>
            <a:r>
              <a:rPr lang="en-US" sz="2000" b="0" dirty="0">
                <a:solidFill>
                  <a:srgbClr val="000000"/>
                </a:solidFill>
                <a:latin typeface="Arial" panose="020B0604020202020204" pitchFamily="34" charset="0"/>
                <a:cs typeface="Arial" panose="020B0604020202020204" pitchFamily="34" charset="0"/>
              </a:rPr>
              <a:t>Interaction between the pH and water activity</a:t>
            </a:r>
          </a:p>
          <a:p>
            <a:pPr marL="800100" lvl="1" indent="-342900">
              <a:lnSpc>
                <a:spcPct val="150000"/>
              </a:lnSpc>
              <a:buSzPct val="80000"/>
              <a:buFont typeface="+mj-lt"/>
              <a:buAutoNum type="arabicPeriod"/>
            </a:pPr>
            <a:r>
              <a:rPr lang="en-US" sz="2000" b="0" dirty="0">
                <a:solidFill>
                  <a:srgbClr val="000000"/>
                </a:solidFill>
                <a:latin typeface="Arial" panose="020B0604020202020204" pitchFamily="34" charset="0"/>
                <a:cs typeface="Arial" panose="020B0604020202020204" pitchFamily="34" charset="0"/>
              </a:rPr>
              <a:t>Heat treatment of the food</a:t>
            </a:r>
          </a:p>
          <a:p>
            <a:pPr marL="800100" lvl="1" indent="-342900">
              <a:lnSpc>
                <a:spcPct val="150000"/>
              </a:lnSpc>
              <a:buSzPct val="80000"/>
              <a:buFont typeface="+mj-lt"/>
              <a:buAutoNum type="arabicPeriod"/>
            </a:pPr>
            <a:r>
              <a:rPr lang="en-US" sz="2000" b="0" dirty="0">
                <a:solidFill>
                  <a:srgbClr val="000000"/>
                </a:solidFill>
                <a:latin typeface="Arial" panose="020B0604020202020204" pitchFamily="34" charset="0"/>
                <a:cs typeface="Arial" panose="020B0604020202020204" pitchFamily="34" charset="0"/>
              </a:rPr>
              <a:t>Packaging</a:t>
            </a:r>
          </a:p>
        </p:txBody>
      </p:sp>
      <p:pic>
        <p:nvPicPr>
          <p:cNvPr id="7" name="Picture 6">
            <a:extLst>
              <a:ext uri="{FF2B5EF4-FFF2-40B4-BE49-F238E27FC236}">
                <a16:creationId xmlns:a16="http://schemas.microsoft.com/office/drawing/2014/main" id="{0AEF051D-61B8-E81E-7A8F-C989B99E9581}"/>
              </a:ext>
            </a:extLst>
          </p:cNvPr>
          <p:cNvPicPr>
            <a:picLocks noChangeAspect="1"/>
          </p:cNvPicPr>
          <p:nvPr/>
        </p:nvPicPr>
        <p:blipFill>
          <a:blip r:embed="rId2"/>
          <a:stretch>
            <a:fillRect/>
          </a:stretch>
        </p:blipFill>
        <p:spPr>
          <a:xfrm>
            <a:off x="7007032" y="3124201"/>
            <a:ext cx="1832168" cy="1219200"/>
          </a:xfrm>
          <a:prstGeom prst="rect">
            <a:avLst/>
          </a:prstGeom>
        </p:spPr>
      </p:pic>
      <p:pic>
        <p:nvPicPr>
          <p:cNvPr id="9" name="Picture 8">
            <a:extLst>
              <a:ext uri="{FF2B5EF4-FFF2-40B4-BE49-F238E27FC236}">
                <a16:creationId xmlns:a16="http://schemas.microsoft.com/office/drawing/2014/main" id="{42D5CDB6-0F28-8075-8A09-9887E74FF1BA}"/>
              </a:ext>
            </a:extLst>
          </p:cNvPr>
          <p:cNvPicPr>
            <a:picLocks noChangeAspect="1"/>
          </p:cNvPicPr>
          <p:nvPr/>
        </p:nvPicPr>
        <p:blipFill>
          <a:blip r:embed="rId3"/>
          <a:stretch>
            <a:fillRect/>
          </a:stretch>
        </p:blipFill>
        <p:spPr>
          <a:xfrm>
            <a:off x="6452613" y="3867325"/>
            <a:ext cx="1700787" cy="1343145"/>
          </a:xfrm>
          <a:prstGeom prst="rect">
            <a:avLst/>
          </a:prstGeom>
        </p:spPr>
      </p:pic>
      <p:pic>
        <p:nvPicPr>
          <p:cNvPr id="11" name="Picture 10">
            <a:extLst>
              <a:ext uri="{FF2B5EF4-FFF2-40B4-BE49-F238E27FC236}">
                <a16:creationId xmlns:a16="http://schemas.microsoft.com/office/drawing/2014/main" id="{6894BB1F-987C-FE44-07E9-A47D40FAE40D}"/>
              </a:ext>
            </a:extLst>
          </p:cNvPr>
          <p:cNvPicPr>
            <a:picLocks noChangeAspect="1"/>
          </p:cNvPicPr>
          <p:nvPr/>
        </p:nvPicPr>
        <p:blipFill>
          <a:blip r:embed="rId4"/>
          <a:stretch>
            <a:fillRect/>
          </a:stretch>
        </p:blipFill>
        <p:spPr>
          <a:xfrm>
            <a:off x="5181600" y="4766083"/>
            <a:ext cx="2071688" cy="1181788"/>
          </a:xfrm>
          <a:prstGeom prst="rect">
            <a:avLst/>
          </a:prstGeom>
        </p:spPr>
      </p:pic>
      <p:sp>
        <p:nvSpPr>
          <p:cNvPr id="4" name="Rectangle 3">
            <a:extLst>
              <a:ext uri="{FF2B5EF4-FFF2-40B4-BE49-F238E27FC236}">
                <a16:creationId xmlns:a16="http://schemas.microsoft.com/office/drawing/2014/main" id="{6F204E87-3955-514A-90D7-F951F85544D9}"/>
              </a:ext>
            </a:extLst>
          </p:cNvPr>
          <p:cNvSpPr/>
          <p:nvPr/>
        </p:nvSpPr>
        <p:spPr>
          <a:xfrm>
            <a:off x="2476500" y="18875"/>
            <a:ext cx="419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Arial" panose="020B0604020202020204" pitchFamily="34" charset="0"/>
                <a:cs typeface="Arial" panose="020B0604020202020204" pitchFamily="34" charset="0"/>
              </a:rPr>
              <a:t>KEY TERMS</a:t>
            </a:r>
          </a:p>
        </p:txBody>
      </p:sp>
    </p:spTree>
    <p:extLst>
      <p:ext uri="{BB962C8B-B14F-4D97-AF65-F5344CB8AC3E}">
        <p14:creationId xmlns:p14="http://schemas.microsoft.com/office/powerpoint/2010/main" val="382911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838200" y="152400"/>
            <a:ext cx="6781800" cy="152400"/>
          </a:xfrm>
        </p:spPr>
        <p:txBody>
          <a:bodyPr>
            <a:normAutofit fontScale="90000"/>
          </a:bodyPr>
          <a:lstStyle/>
          <a:p>
            <a:pPr eaLnBrk="1" hangingPunct="1"/>
            <a:r>
              <a:rPr lang="en-US" altLang="en-US" sz="3200" b="1" dirty="0">
                <a:solidFill>
                  <a:srgbClr val="000000"/>
                </a:solidFill>
                <a:latin typeface="Arial" panose="020B0604020202020204" pitchFamily="34" charset="0"/>
                <a:cs typeface="Arial" panose="020B0604020202020204" pitchFamily="34" charset="0"/>
              </a:rPr>
              <a:t> </a:t>
            </a:r>
            <a:r>
              <a:rPr lang="en-US" altLang="en-US" sz="3600" dirty="0">
                <a:solidFill>
                  <a:srgbClr val="0070C0"/>
                </a:solidFill>
                <a:latin typeface="Arial" panose="020B0604020202020204" pitchFamily="34" charset="0"/>
                <a:cs typeface="Arial" panose="020B0604020202020204" pitchFamily="34" charset="0"/>
              </a:rPr>
              <a:t>FOOD SAFETY HAZARDS</a:t>
            </a:r>
            <a:endParaRPr lang="en-US" altLang="en-US" sz="3600" b="1" dirty="0">
              <a:solidFill>
                <a:srgbClr val="0070C0"/>
              </a:solidFill>
              <a:latin typeface="Arial" panose="020B0604020202020204" pitchFamily="34" charset="0"/>
              <a:cs typeface="Arial" panose="020B0604020202020204" pitchFamily="34" charset="0"/>
            </a:endParaRPr>
          </a:p>
        </p:txBody>
      </p:sp>
      <p:sp>
        <p:nvSpPr>
          <p:cNvPr id="13315" name="Rectangle 3"/>
          <p:cNvSpPr>
            <a:spLocks noChangeArrowheads="1"/>
          </p:cNvSpPr>
          <p:nvPr/>
        </p:nvSpPr>
        <p:spPr bwMode="auto">
          <a:xfrm>
            <a:off x="228600" y="967557"/>
            <a:ext cx="6714673" cy="246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pPr>
            <a:r>
              <a:rPr lang="en-US" sz="2400" b="0" dirty="0">
                <a:solidFill>
                  <a:srgbClr val="0B0506"/>
                </a:solidFill>
                <a:latin typeface="Arial" panose="020B0604020202020204" pitchFamily="34" charset="0"/>
              </a:rPr>
              <a:t> Microbiological hazards – </a:t>
            </a:r>
            <a:r>
              <a:rPr lang="en-US" sz="2400" b="0" dirty="0">
                <a:solidFill>
                  <a:srgbClr val="FF0000"/>
                </a:solidFill>
                <a:latin typeface="Arial" panose="020B0604020202020204" pitchFamily="34" charset="0"/>
              </a:rPr>
              <a:t>Most critical </a:t>
            </a:r>
          </a:p>
          <a:p>
            <a:pPr>
              <a:lnSpc>
                <a:spcPct val="150000"/>
              </a:lnSpc>
            </a:pPr>
            <a:r>
              <a:rPr lang="en-US" sz="2400" b="0" dirty="0">
                <a:solidFill>
                  <a:srgbClr val="0B0506"/>
                </a:solidFill>
                <a:latin typeface="Arial" panose="020B0604020202020204" pitchFamily="34" charset="0"/>
              </a:rPr>
              <a:t> Chemical hazards</a:t>
            </a:r>
          </a:p>
          <a:p>
            <a:pPr>
              <a:lnSpc>
                <a:spcPct val="150000"/>
              </a:lnSpc>
            </a:pPr>
            <a:r>
              <a:rPr lang="en-US" sz="2400" b="0" dirty="0">
                <a:solidFill>
                  <a:srgbClr val="0B0506"/>
                </a:solidFill>
                <a:latin typeface="Arial" panose="020B0604020202020204" pitchFamily="34" charset="0"/>
              </a:rPr>
              <a:t> Physical hazards</a:t>
            </a:r>
          </a:p>
          <a:p>
            <a:pPr>
              <a:lnSpc>
                <a:spcPct val="150000"/>
              </a:lnSpc>
            </a:pPr>
            <a:r>
              <a:rPr lang="en-US" sz="2400" b="0" dirty="0">
                <a:solidFill>
                  <a:srgbClr val="0B0506"/>
                </a:solidFill>
                <a:latin typeface="Arial" panose="020B0604020202020204" pitchFamily="34" charset="0"/>
              </a:rPr>
              <a:t> Allergens</a:t>
            </a:r>
          </a:p>
        </p:txBody>
      </p:sp>
      <p:sp>
        <p:nvSpPr>
          <p:cNvPr id="5" name="Rectangle 4"/>
          <p:cNvSpPr/>
          <p:nvPr/>
        </p:nvSpPr>
        <p:spPr>
          <a:xfrm>
            <a:off x="533400" y="4267200"/>
            <a:ext cx="3962400" cy="2709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6D21A7-BACE-E7A5-F1A1-CE5F83993429}"/>
              </a:ext>
            </a:extLst>
          </p:cNvPr>
          <p:cNvPicPr>
            <a:picLocks noChangeAspect="1"/>
          </p:cNvPicPr>
          <p:nvPr/>
        </p:nvPicPr>
        <p:blipFill>
          <a:blip r:embed="rId2"/>
          <a:stretch>
            <a:fillRect/>
          </a:stretch>
        </p:blipFill>
        <p:spPr>
          <a:xfrm>
            <a:off x="167489" y="505105"/>
            <a:ext cx="357188" cy="376333"/>
          </a:xfrm>
          <a:prstGeom prst="rect">
            <a:avLst/>
          </a:prstGeom>
        </p:spPr>
      </p:pic>
      <p:pic>
        <p:nvPicPr>
          <p:cNvPr id="7" name="Picture 2052" descr="j0186004">
            <a:extLst>
              <a:ext uri="{FF2B5EF4-FFF2-40B4-BE49-F238E27FC236}">
                <a16:creationId xmlns:a16="http://schemas.microsoft.com/office/drawing/2014/main" id="{0BFCB387-6041-7D43-4D80-C593031420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86200" y="4596157"/>
            <a:ext cx="1385920" cy="13751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838200" y="152400"/>
            <a:ext cx="6781800" cy="152400"/>
          </a:xfrm>
        </p:spPr>
        <p:txBody>
          <a:bodyPr>
            <a:no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MICROBIOLOGICAL HAZARDS </a:t>
            </a:r>
            <a:endParaRPr lang="en-US" altLang="en-US" sz="3200" b="1" dirty="0">
              <a:solidFill>
                <a:srgbClr val="0070C0"/>
              </a:solidFill>
              <a:latin typeface="Arial" panose="020B0604020202020204" pitchFamily="34" charset="0"/>
              <a:cs typeface="Arial" panose="020B0604020202020204" pitchFamily="34" charset="0"/>
            </a:endParaRPr>
          </a:p>
        </p:txBody>
      </p:sp>
      <p:sp>
        <p:nvSpPr>
          <p:cNvPr id="13315" name="Rectangle 3"/>
          <p:cNvSpPr>
            <a:spLocks noChangeArrowheads="1"/>
          </p:cNvSpPr>
          <p:nvPr/>
        </p:nvSpPr>
        <p:spPr bwMode="auto">
          <a:xfrm>
            <a:off x="0" y="584563"/>
            <a:ext cx="9144000" cy="46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buNone/>
            </a:pPr>
            <a:r>
              <a:rPr lang="en-US" sz="2400" dirty="0">
                <a:solidFill>
                  <a:srgbClr val="000000"/>
                </a:solidFill>
                <a:latin typeface="Arial" panose="020B0604020202020204" pitchFamily="34" charset="0"/>
              </a:rPr>
              <a:t>The Nature of Bacteria</a:t>
            </a:r>
          </a:p>
          <a:p>
            <a:pPr marL="285750" indent="-285750">
              <a:lnSpc>
                <a:spcPct val="150000"/>
              </a:lnSpc>
            </a:pPr>
            <a:r>
              <a:rPr lang="en-US" sz="2000" b="0" dirty="0">
                <a:solidFill>
                  <a:srgbClr val="000000"/>
                </a:solidFill>
                <a:latin typeface="Arial" panose="020B0604020202020204" pitchFamily="34" charset="0"/>
              </a:rPr>
              <a:t>Bacteria are microscopic and cannot be seen by the naked eye.</a:t>
            </a:r>
          </a:p>
          <a:p>
            <a:pPr lvl="1" indent="0">
              <a:buNone/>
            </a:pPr>
            <a:r>
              <a:rPr lang="en-US" sz="1800" b="0" dirty="0">
                <a:solidFill>
                  <a:srgbClr val="000000"/>
                </a:solidFill>
                <a:latin typeface="Arial" panose="020B0604020202020204" pitchFamily="34" charset="0"/>
              </a:rPr>
              <a:t>Hundreds or thousands of bacteria may already exist on raw foods when purchased.</a:t>
            </a:r>
          </a:p>
          <a:p>
            <a:pPr marL="285750" indent="-285750"/>
            <a:r>
              <a:rPr lang="en-US" sz="2000" b="0" dirty="0">
                <a:solidFill>
                  <a:srgbClr val="000000"/>
                </a:solidFill>
                <a:latin typeface="Arial" panose="020B0604020202020204" pitchFamily="34" charset="0"/>
              </a:rPr>
              <a:t>The right temperature, moisture, and food are needed for bacteria to survive and multiply</a:t>
            </a:r>
            <a:r>
              <a:rPr lang="en-US" sz="1800" b="0" dirty="0">
                <a:solidFill>
                  <a:srgbClr val="000000"/>
                </a:solidFill>
                <a:latin typeface="Arial" panose="020B0604020202020204" pitchFamily="34" charset="0"/>
              </a:rPr>
              <a:t>. </a:t>
            </a:r>
          </a:p>
          <a:p>
            <a:pPr lvl="1" indent="0">
              <a:lnSpc>
                <a:spcPct val="150000"/>
              </a:lnSpc>
              <a:buNone/>
            </a:pPr>
            <a:r>
              <a:rPr lang="en-US" sz="1800" b="0" dirty="0">
                <a:solidFill>
                  <a:srgbClr val="000000"/>
                </a:solidFill>
                <a:latin typeface="Arial" panose="020B0604020202020204" pitchFamily="34" charset="0"/>
              </a:rPr>
              <a:t>Double in numbers every 15-30 minutes under ideal conditions.</a:t>
            </a:r>
          </a:p>
          <a:p>
            <a:pPr>
              <a:lnSpc>
                <a:spcPct val="150000"/>
              </a:lnSpc>
              <a:buNone/>
            </a:pPr>
            <a:r>
              <a:rPr lang="en-US" sz="2400" dirty="0">
                <a:solidFill>
                  <a:srgbClr val="000000"/>
                </a:solidFill>
                <a:latin typeface="Arial" panose="020B0604020202020204" pitchFamily="34" charset="0"/>
              </a:rPr>
              <a:t>Bacteria in food can cause:</a:t>
            </a:r>
          </a:p>
          <a:p>
            <a:pPr lvl="1" indent="0">
              <a:lnSpc>
                <a:spcPct val="150000"/>
              </a:lnSpc>
              <a:buNone/>
            </a:pPr>
            <a:r>
              <a:rPr lang="en-US" sz="1800" b="0" dirty="0">
                <a:solidFill>
                  <a:srgbClr val="000000"/>
                </a:solidFill>
                <a:latin typeface="Arial" panose="020B0604020202020204" pitchFamily="34" charset="0"/>
              </a:rPr>
              <a:t>1.  Infection - illness caused by ingesting enough live bacteria.</a:t>
            </a:r>
          </a:p>
          <a:p>
            <a:pPr lvl="1">
              <a:buNone/>
            </a:pPr>
            <a:r>
              <a:rPr lang="en-US" sz="1800" b="0" dirty="0">
                <a:solidFill>
                  <a:srgbClr val="000000"/>
                </a:solidFill>
                <a:latin typeface="Arial" panose="020B0604020202020204" pitchFamily="34" charset="0"/>
              </a:rPr>
              <a:t>     2.  Intoxication – illness caused by ingesting the toxic chemical residues deposited in food when the bacteria was alive</a:t>
            </a:r>
          </a:p>
        </p:txBody>
      </p:sp>
      <p:sp>
        <p:nvSpPr>
          <p:cNvPr id="5" name="Rectangle 4"/>
          <p:cNvSpPr/>
          <p:nvPr/>
        </p:nvSpPr>
        <p:spPr>
          <a:xfrm>
            <a:off x="533400" y="4267200"/>
            <a:ext cx="3962400" cy="2709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6D21A7-BACE-E7A5-F1A1-CE5F83993429}"/>
              </a:ext>
            </a:extLst>
          </p:cNvPr>
          <p:cNvPicPr>
            <a:picLocks noChangeAspect="1"/>
          </p:cNvPicPr>
          <p:nvPr/>
        </p:nvPicPr>
        <p:blipFill>
          <a:blip r:embed="rId2"/>
          <a:stretch>
            <a:fillRect/>
          </a:stretch>
        </p:blipFill>
        <p:spPr>
          <a:xfrm>
            <a:off x="129329" y="228600"/>
            <a:ext cx="357188" cy="376333"/>
          </a:xfrm>
          <a:prstGeom prst="rect">
            <a:avLst/>
          </a:prstGeom>
        </p:spPr>
      </p:pic>
      <p:pic>
        <p:nvPicPr>
          <p:cNvPr id="3" name="Picture 2">
            <a:extLst>
              <a:ext uri="{FF2B5EF4-FFF2-40B4-BE49-F238E27FC236}">
                <a16:creationId xmlns:a16="http://schemas.microsoft.com/office/drawing/2014/main" id="{0A70E01A-BF49-3C9B-7F35-CC3FC6551EB2}"/>
              </a:ext>
            </a:extLst>
          </p:cNvPr>
          <p:cNvPicPr>
            <a:picLocks noChangeAspect="1"/>
          </p:cNvPicPr>
          <p:nvPr/>
        </p:nvPicPr>
        <p:blipFill>
          <a:blip r:embed="rId3"/>
          <a:stretch>
            <a:fillRect/>
          </a:stretch>
        </p:blipFill>
        <p:spPr>
          <a:xfrm>
            <a:off x="4800600" y="5118118"/>
            <a:ext cx="4233862" cy="1007293"/>
          </a:xfrm>
          <a:prstGeom prst="rect">
            <a:avLst/>
          </a:prstGeom>
        </p:spPr>
      </p:pic>
    </p:spTree>
    <p:extLst>
      <p:ext uri="{BB962C8B-B14F-4D97-AF65-F5344CB8AC3E}">
        <p14:creationId xmlns:p14="http://schemas.microsoft.com/office/powerpoint/2010/main" val="413896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43629" y="358929"/>
            <a:ext cx="8900371"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None/>
            </a:pPr>
            <a:r>
              <a:rPr lang="en-US" altLang="en-US" sz="2400" b="0" i="1" dirty="0">
                <a:solidFill>
                  <a:srgbClr val="0B0506"/>
                </a:solidFill>
                <a:latin typeface="Arial" panose="020B0604020202020204" pitchFamily="34" charset="0"/>
              </a:rPr>
              <a:t>Consist of the following: </a:t>
            </a:r>
            <a:r>
              <a:rPr lang="en-US" altLang="en-US" sz="2000" b="0" i="1" dirty="0">
                <a:solidFill>
                  <a:srgbClr val="0B0506"/>
                </a:solidFill>
                <a:latin typeface="Arial" panose="020B0604020202020204" pitchFamily="34" charset="0"/>
              </a:rPr>
              <a:t>(Bacteria, Virus, Parasite and Fungi)</a:t>
            </a:r>
          </a:p>
          <a:p>
            <a:pPr marL="174625" indent="-174625" eaLnBrk="1" hangingPunct="1">
              <a:lnSpc>
                <a:spcPct val="150000"/>
              </a:lnSpc>
              <a:spcBef>
                <a:spcPct val="0"/>
              </a:spcBef>
            </a:pPr>
            <a:r>
              <a:rPr lang="en-US" altLang="en-US" sz="1800" b="0" u="sng" dirty="0">
                <a:solidFill>
                  <a:srgbClr val="0B0506"/>
                </a:solidFill>
                <a:latin typeface="Arial" panose="020B0604020202020204" pitchFamily="34" charset="0"/>
              </a:rPr>
              <a:t>Bacteria</a:t>
            </a:r>
          </a:p>
          <a:p>
            <a:pPr lvl="1" eaLnBrk="1" hangingPunct="1">
              <a:lnSpc>
                <a:spcPct val="150000"/>
              </a:lnSpc>
              <a:spcBef>
                <a:spcPct val="0"/>
              </a:spcBef>
              <a:buFont typeface="Wingdings" panose="05000000000000000000" pitchFamily="2" charset="2"/>
              <a:buChar char="q"/>
            </a:pPr>
            <a:r>
              <a:rPr lang="en-US" sz="1600" b="0" dirty="0">
                <a:solidFill>
                  <a:srgbClr val="0B0506"/>
                </a:solidFill>
                <a:latin typeface="Arial" panose="020B0604020202020204" pitchFamily="34" charset="0"/>
              </a:rPr>
              <a:t>Campylobacter</a:t>
            </a:r>
          </a:p>
          <a:p>
            <a:pPr marL="858838" lvl="1" indent="285750" eaLnBrk="1" hangingPunct="1">
              <a:spcBef>
                <a:spcPct val="0"/>
              </a:spcBef>
              <a:spcAft>
                <a:spcPts val="600"/>
              </a:spcAft>
              <a:buFont typeface="Wingdings" panose="05000000000000000000" pitchFamily="2" charset="2"/>
              <a:buChar char="§"/>
            </a:pPr>
            <a:r>
              <a:rPr lang="en-US" sz="1600" b="0" i="1" dirty="0">
                <a:solidFill>
                  <a:srgbClr val="0B0506"/>
                </a:solidFill>
                <a:latin typeface="Arial" panose="020B0604020202020204" pitchFamily="34" charset="0"/>
              </a:rPr>
              <a:t>A species of bacteria that is one of the most common causes of foodborne illness in the US (raw or undercooked poultry)</a:t>
            </a:r>
            <a:endParaRPr lang="en-US" altLang="en-US" sz="1600" b="0" i="1" dirty="0">
              <a:solidFill>
                <a:srgbClr val="0B0506"/>
              </a:solidFill>
              <a:latin typeface="Arial" panose="020B0604020202020204" pitchFamily="34" charset="0"/>
            </a:endParaRPr>
          </a:p>
          <a:p>
            <a:pPr lvl="1" eaLnBrk="1" hangingPunct="1">
              <a:spcBef>
                <a:spcPct val="0"/>
              </a:spcBef>
              <a:buFont typeface="Wingdings" panose="05000000000000000000" pitchFamily="2" charset="2"/>
              <a:buChar char="q"/>
            </a:pPr>
            <a:r>
              <a:rPr lang="en-US" sz="1600" b="0" dirty="0">
                <a:solidFill>
                  <a:srgbClr val="0B0506"/>
                </a:solidFill>
                <a:latin typeface="Arial" panose="020B0604020202020204" pitchFamily="34" charset="0"/>
              </a:rPr>
              <a:t>Salmonella</a:t>
            </a:r>
          </a:p>
          <a:p>
            <a:pPr lvl="2" eaLnBrk="1" hangingPunct="1">
              <a:spcBef>
                <a:spcPct val="0"/>
              </a:spcBef>
              <a:buFont typeface="Wingdings" panose="05000000000000000000" pitchFamily="2" charset="2"/>
              <a:buChar char="§"/>
            </a:pPr>
            <a:r>
              <a:rPr lang="en-US" sz="1600" b="0" i="1" dirty="0">
                <a:solidFill>
                  <a:srgbClr val="0B0506"/>
                </a:solidFill>
                <a:latin typeface="Arial" panose="020B0604020202020204" pitchFamily="34" charset="0"/>
              </a:rPr>
              <a:t>Salmonellosis</a:t>
            </a:r>
          </a:p>
          <a:p>
            <a:pPr lvl="2" eaLnBrk="1" hangingPunct="1">
              <a:spcBef>
                <a:spcPct val="0"/>
              </a:spcBef>
              <a:spcAft>
                <a:spcPts val="600"/>
              </a:spcAft>
              <a:buFont typeface="Wingdings" panose="05000000000000000000" pitchFamily="2" charset="2"/>
              <a:buChar char="§"/>
            </a:pPr>
            <a:r>
              <a:rPr lang="en-US" sz="1600" b="0" i="1" dirty="0">
                <a:solidFill>
                  <a:srgbClr val="0B0506"/>
                </a:solidFill>
                <a:latin typeface="Arial" panose="020B0604020202020204" pitchFamily="34" charset="0"/>
              </a:rPr>
              <a:t>Enteric fever</a:t>
            </a:r>
          </a:p>
          <a:p>
            <a:pPr lvl="1" eaLnBrk="1" hangingPunct="1">
              <a:spcBef>
                <a:spcPct val="0"/>
              </a:spcBef>
              <a:buFont typeface="Wingdings" panose="05000000000000000000" pitchFamily="2" charset="2"/>
              <a:buChar char="q"/>
            </a:pPr>
            <a:r>
              <a:rPr lang="en-US" sz="1600" b="0" dirty="0">
                <a:solidFill>
                  <a:srgbClr val="0B0506"/>
                </a:solidFill>
                <a:latin typeface="Arial" panose="020B0604020202020204" pitchFamily="34" charset="0"/>
              </a:rPr>
              <a:t> Listeria</a:t>
            </a:r>
          </a:p>
          <a:p>
            <a:pPr lvl="2" eaLnBrk="1" hangingPunct="1">
              <a:spcBef>
                <a:spcPct val="0"/>
              </a:spcBef>
              <a:spcAft>
                <a:spcPts val="600"/>
              </a:spcAft>
              <a:buFont typeface="Wingdings" panose="05000000000000000000" pitchFamily="2" charset="2"/>
              <a:buChar char="§"/>
            </a:pPr>
            <a:r>
              <a:rPr lang="en-US" sz="1600" b="0" dirty="0">
                <a:solidFill>
                  <a:srgbClr val="0B0506"/>
                </a:solidFill>
                <a:latin typeface="Arial" panose="020B0604020202020204" pitchFamily="34" charset="0"/>
              </a:rPr>
              <a:t> </a:t>
            </a:r>
            <a:r>
              <a:rPr lang="en-US" sz="1600" b="0" i="1" dirty="0">
                <a:solidFill>
                  <a:srgbClr val="0B0506"/>
                </a:solidFill>
                <a:latin typeface="Arial" panose="020B0604020202020204" pitchFamily="34" charset="0"/>
              </a:rPr>
              <a:t>Listeriosis is not common, it is one of the leading causes of death from foodborne illness</a:t>
            </a:r>
          </a:p>
          <a:p>
            <a:pPr lvl="1" eaLnBrk="1" hangingPunct="1">
              <a:spcBef>
                <a:spcPct val="0"/>
              </a:spcBef>
              <a:buFont typeface="Wingdings" panose="05000000000000000000" pitchFamily="2" charset="2"/>
              <a:buChar char="q"/>
            </a:pPr>
            <a:r>
              <a:rPr lang="en-US" sz="1600" b="0" dirty="0">
                <a:solidFill>
                  <a:srgbClr val="0B0506"/>
                </a:solidFill>
                <a:latin typeface="Arial" panose="020B0604020202020204" pitchFamily="34" charset="0"/>
              </a:rPr>
              <a:t>E. coli</a:t>
            </a:r>
          </a:p>
          <a:p>
            <a:pPr lvl="2" eaLnBrk="1" hangingPunct="1">
              <a:spcBef>
                <a:spcPct val="0"/>
              </a:spcBef>
              <a:buFont typeface="Wingdings" panose="05000000000000000000" pitchFamily="2" charset="2"/>
              <a:buChar char="§"/>
            </a:pPr>
            <a:r>
              <a:rPr lang="en-US" sz="1600" b="0" i="1" dirty="0">
                <a:solidFill>
                  <a:srgbClr val="0B0506"/>
                </a:solidFill>
                <a:latin typeface="Arial" panose="020B0604020202020204" pitchFamily="34" charset="0"/>
              </a:rPr>
              <a:t>Major bacteria species and can live in human intestines</a:t>
            </a:r>
            <a:endParaRPr lang="en-US" altLang="en-US" sz="1600" b="0" i="1" dirty="0">
              <a:solidFill>
                <a:srgbClr val="0B0506"/>
              </a:solidFill>
              <a:latin typeface="Arial" panose="020B0604020202020204" pitchFamily="34" charset="0"/>
            </a:endParaRPr>
          </a:p>
          <a:p>
            <a:pPr marL="174625" indent="-174625" eaLnBrk="1" hangingPunct="1">
              <a:lnSpc>
                <a:spcPct val="150000"/>
              </a:lnSpc>
              <a:spcBef>
                <a:spcPct val="0"/>
              </a:spcBef>
            </a:pPr>
            <a:r>
              <a:rPr lang="en-US" altLang="en-US" sz="1800" b="0" u="sng" dirty="0">
                <a:solidFill>
                  <a:srgbClr val="0B0506"/>
                </a:solidFill>
                <a:latin typeface="Arial" panose="020B0604020202020204" pitchFamily="34" charset="0"/>
              </a:rPr>
              <a:t>Virus</a:t>
            </a:r>
          </a:p>
          <a:p>
            <a:pPr lvl="1" eaLnBrk="1" hangingPunct="1">
              <a:spcBef>
                <a:spcPct val="0"/>
              </a:spcBef>
              <a:buFont typeface="Wingdings" panose="05000000000000000000" pitchFamily="2" charset="2"/>
              <a:buChar char="q"/>
            </a:pPr>
            <a:r>
              <a:rPr lang="en-US" sz="1600" b="0" dirty="0">
                <a:solidFill>
                  <a:srgbClr val="0B0506"/>
                </a:solidFill>
                <a:latin typeface="Arial" panose="020B0604020202020204" pitchFamily="34" charset="0"/>
              </a:rPr>
              <a:t>Norovirus </a:t>
            </a:r>
          </a:p>
          <a:p>
            <a:pPr lvl="2" eaLnBrk="1" hangingPunct="1">
              <a:spcBef>
                <a:spcPct val="0"/>
              </a:spcBef>
              <a:spcAft>
                <a:spcPts val="600"/>
              </a:spcAft>
              <a:buFont typeface="Wingdings" panose="05000000000000000000" pitchFamily="2" charset="2"/>
              <a:buChar char="§"/>
            </a:pPr>
            <a:r>
              <a:rPr lang="en-US" sz="1600" b="0" i="1" dirty="0">
                <a:solidFill>
                  <a:srgbClr val="0B0506"/>
                </a:solidFill>
                <a:latin typeface="Arial" panose="020B0604020202020204" pitchFamily="34" charset="0"/>
              </a:rPr>
              <a:t>Norovirus is the most common cause of illness from contaminated food or water</a:t>
            </a:r>
          </a:p>
          <a:p>
            <a:pPr lvl="1" eaLnBrk="1" hangingPunct="1">
              <a:spcBef>
                <a:spcPct val="0"/>
              </a:spcBef>
              <a:buFont typeface="Wingdings" panose="05000000000000000000" pitchFamily="2" charset="2"/>
              <a:buChar char="q"/>
            </a:pPr>
            <a:r>
              <a:rPr lang="en-US" sz="1600" b="0" dirty="0">
                <a:solidFill>
                  <a:srgbClr val="0B0506"/>
                </a:solidFill>
                <a:latin typeface="Arial" panose="020B0604020202020204" pitchFamily="34" charset="0"/>
              </a:rPr>
              <a:t>Hepatitis A</a:t>
            </a:r>
          </a:p>
          <a:p>
            <a:pPr lvl="2" eaLnBrk="1" hangingPunct="1">
              <a:spcBef>
                <a:spcPct val="0"/>
              </a:spcBef>
              <a:buFont typeface="Wingdings" panose="05000000000000000000" pitchFamily="2" charset="2"/>
              <a:buChar char="§"/>
            </a:pPr>
            <a:r>
              <a:rPr lang="en-US" sz="1600" b="0" i="1" dirty="0">
                <a:solidFill>
                  <a:srgbClr val="0B0506"/>
                </a:solidFill>
                <a:latin typeface="Arial" panose="020B0604020202020204" pitchFamily="34" charset="0"/>
              </a:rPr>
              <a:t>Contaminated water, shellfish, and salads are the foods most often linked to outbreaks</a:t>
            </a:r>
            <a:endParaRPr lang="en-US" altLang="en-US" sz="1600" b="0" i="1" dirty="0">
              <a:solidFill>
                <a:srgbClr val="0B0506"/>
              </a:solidFill>
              <a:latin typeface="Arial" panose="020B0604020202020204" pitchFamily="34" charset="0"/>
            </a:endParaRPr>
          </a:p>
        </p:txBody>
      </p:sp>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pic>
        <p:nvPicPr>
          <p:cNvPr id="2" name="Picture 1">
            <a:extLst>
              <a:ext uri="{FF2B5EF4-FFF2-40B4-BE49-F238E27FC236}">
                <a16:creationId xmlns:a16="http://schemas.microsoft.com/office/drawing/2014/main" id="{812DA611-4DC2-74EF-7F5E-E77EA0AFDBB5}"/>
              </a:ext>
            </a:extLst>
          </p:cNvPr>
          <p:cNvPicPr>
            <a:picLocks noChangeAspect="1"/>
          </p:cNvPicPr>
          <p:nvPr/>
        </p:nvPicPr>
        <p:blipFill>
          <a:blip r:embed="rId2"/>
          <a:stretch>
            <a:fillRect/>
          </a:stretch>
        </p:blipFill>
        <p:spPr>
          <a:xfrm>
            <a:off x="129329" y="228600"/>
            <a:ext cx="357188" cy="376333"/>
          </a:xfrm>
          <a:prstGeom prst="rect">
            <a:avLst/>
          </a:prstGeom>
        </p:spPr>
      </p:pic>
      <p:sp>
        <p:nvSpPr>
          <p:cNvPr id="7" name="Rectangle 5">
            <a:extLst>
              <a:ext uri="{FF2B5EF4-FFF2-40B4-BE49-F238E27FC236}">
                <a16:creationId xmlns:a16="http://schemas.microsoft.com/office/drawing/2014/main" id="{F103B06C-8390-8F20-89FB-66264BDAF9D8}"/>
              </a:ext>
            </a:extLst>
          </p:cNvPr>
          <p:cNvSpPr>
            <a:spLocks noGrp="1" noChangeArrowheads="1"/>
          </p:cNvSpPr>
          <p:nvPr>
            <p:ph type="title"/>
          </p:nvPr>
        </p:nvSpPr>
        <p:spPr>
          <a:xfrm>
            <a:off x="838200" y="152400"/>
            <a:ext cx="6781800" cy="152400"/>
          </a:xfrm>
        </p:spPr>
        <p:txBody>
          <a:bodyPr>
            <a:no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MICROBIOLOGICAL HAZARDS </a:t>
            </a:r>
            <a:endParaRPr lang="en-US" alt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200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29328" y="685800"/>
            <a:ext cx="8900371" cy="536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None/>
            </a:pPr>
            <a:r>
              <a:rPr lang="en-US" sz="2000" dirty="0">
                <a:solidFill>
                  <a:srgbClr val="000000"/>
                </a:solidFill>
                <a:latin typeface="Arial" panose="020B0604020202020204" pitchFamily="34" charset="0"/>
              </a:rPr>
              <a:t>Toxigenic Bacterial Pathogens</a:t>
            </a:r>
          </a:p>
          <a:p>
            <a:pPr eaLnBrk="1" hangingPunct="1">
              <a:lnSpc>
                <a:spcPct val="150000"/>
              </a:lnSpc>
              <a:spcBef>
                <a:spcPct val="0"/>
              </a:spcBef>
              <a:buNone/>
            </a:pPr>
            <a:r>
              <a:rPr lang="en-US" sz="1600" b="0" dirty="0">
                <a:solidFill>
                  <a:srgbClr val="000000"/>
                </a:solidFill>
                <a:latin typeface="Arial" panose="020B0604020202020204" pitchFamily="34" charset="0"/>
              </a:rPr>
              <a:t> </a:t>
            </a:r>
            <a:r>
              <a:rPr lang="en-US" sz="1600" b="0" dirty="0">
                <a:latin typeface="Arial" panose="020B0604020202020204" pitchFamily="34" charset="0"/>
              </a:rPr>
              <a:t>A. </a:t>
            </a:r>
            <a:r>
              <a:rPr lang="en-US" sz="1800" b="0" dirty="0">
                <a:latin typeface="Arial" panose="020B0604020202020204" pitchFamily="34" charset="0"/>
              </a:rPr>
              <a:t>I</a:t>
            </a:r>
            <a:r>
              <a:rPr lang="en-US" sz="1800" b="0" dirty="0">
                <a:solidFill>
                  <a:srgbClr val="000000"/>
                </a:solidFill>
                <a:latin typeface="Arial" panose="020B0604020202020204" pitchFamily="34" charset="0"/>
              </a:rPr>
              <a:t>nfective bacteria that also produce a toxin- </a:t>
            </a:r>
            <a:endParaRPr lang="en-US" sz="1600" b="0" dirty="0">
              <a:solidFill>
                <a:srgbClr val="000000"/>
              </a:solidFill>
              <a:latin typeface="Arial" panose="020B0604020202020204" pitchFamily="34" charset="0"/>
            </a:endParaRPr>
          </a:p>
          <a:p>
            <a:pPr lvl="1" eaLnBrk="1" hangingPunct="1">
              <a:lnSpc>
                <a:spcPct val="150000"/>
              </a:lnSpc>
              <a:spcBef>
                <a:spcPct val="0"/>
              </a:spcBef>
              <a:buFont typeface="+mj-lt"/>
              <a:buAutoNum type="arabicPeriod"/>
            </a:pPr>
            <a:r>
              <a:rPr lang="en-US" sz="1800" b="0" dirty="0">
                <a:solidFill>
                  <a:srgbClr val="000000"/>
                </a:solidFill>
                <a:latin typeface="Arial" panose="020B0604020202020204" pitchFamily="34" charset="0"/>
              </a:rPr>
              <a:t> Escherichia coli 0157:</a:t>
            </a:r>
            <a:r>
              <a:rPr lang="en-US" sz="1800" b="0" dirty="0">
                <a:latin typeface="Arial" panose="020B0604020202020204" pitchFamily="34" charset="0"/>
              </a:rPr>
              <a:t>H7 (E. coli O157:H7</a:t>
            </a:r>
            <a:r>
              <a:rPr lang="en-US" sz="1800" b="0" dirty="0">
                <a:solidFill>
                  <a:srgbClr val="000000"/>
                </a:solidFill>
                <a:latin typeface="Arial" panose="020B0604020202020204" pitchFamily="34" charset="0"/>
              </a:rPr>
              <a:t>) </a:t>
            </a:r>
          </a:p>
          <a:p>
            <a:pPr lvl="1" eaLnBrk="1" hangingPunct="1">
              <a:lnSpc>
                <a:spcPct val="150000"/>
              </a:lnSpc>
              <a:spcBef>
                <a:spcPct val="0"/>
              </a:spcBef>
              <a:buFont typeface="+mj-lt"/>
              <a:buAutoNum type="arabicPeriod"/>
            </a:pPr>
            <a:endParaRPr lang="en-US" sz="1800" b="0" dirty="0">
              <a:solidFill>
                <a:srgbClr val="000000"/>
              </a:solidFill>
              <a:latin typeface="Arial" panose="020B0604020202020204" pitchFamily="34" charset="0"/>
            </a:endParaRPr>
          </a:p>
          <a:p>
            <a:pPr marL="457200" lvl="1" indent="0" eaLnBrk="1" hangingPunct="1">
              <a:lnSpc>
                <a:spcPct val="150000"/>
              </a:lnSpc>
              <a:spcBef>
                <a:spcPct val="0"/>
              </a:spcBef>
              <a:buNone/>
            </a:pPr>
            <a:endParaRPr lang="en-US" sz="1800" b="0" dirty="0">
              <a:solidFill>
                <a:srgbClr val="000000"/>
              </a:solidFill>
              <a:latin typeface="Arial" panose="020B0604020202020204" pitchFamily="34" charset="0"/>
            </a:endParaRPr>
          </a:p>
          <a:p>
            <a:pPr lvl="1" eaLnBrk="1" hangingPunct="1">
              <a:lnSpc>
                <a:spcPct val="150000"/>
              </a:lnSpc>
              <a:spcBef>
                <a:spcPct val="0"/>
              </a:spcBef>
              <a:buFont typeface="+mj-lt"/>
              <a:buAutoNum type="arabicPeriod" startAt="2"/>
            </a:pPr>
            <a:r>
              <a:rPr lang="en-US" sz="1800" b="0" dirty="0">
                <a:solidFill>
                  <a:srgbClr val="000000"/>
                </a:solidFill>
                <a:latin typeface="Arial" panose="020B0604020202020204" pitchFamily="34" charset="0"/>
              </a:rPr>
              <a:t>Staphylococcus aureus</a:t>
            </a:r>
            <a:endParaRPr lang="en-US" sz="1800" b="0" i="1" dirty="0">
              <a:solidFill>
                <a:srgbClr val="000000"/>
              </a:solidFill>
              <a:latin typeface="Arial" panose="020B0604020202020204" pitchFamily="34" charset="0"/>
            </a:endParaRPr>
          </a:p>
          <a:p>
            <a:pPr eaLnBrk="1" hangingPunct="1">
              <a:lnSpc>
                <a:spcPct val="150000"/>
              </a:lnSpc>
              <a:spcBef>
                <a:spcPct val="0"/>
              </a:spcBef>
              <a:buNone/>
            </a:pPr>
            <a:endParaRPr lang="en-US" altLang="en-US" sz="1400" b="0" i="1" dirty="0">
              <a:solidFill>
                <a:srgbClr val="000000"/>
              </a:solidFill>
              <a:latin typeface="Arial" panose="020B0604020202020204" pitchFamily="34" charset="0"/>
            </a:endParaRPr>
          </a:p>
          <a:p>
            <a:pPr eaLnBrk="1" hangingPunct="1">
              <a:lnSpc>
                <a:spcPct val="150000"/>
              </a:lnSpc>
              <a:spcBef>
                <a:spcPct val="0"/>
              </a:spcBef>
              <a:buNone/>
            </a:pPr>
            <a:endParaRPr lang="en-US" altLang="en-US" sz="1800" strike="sngStrike" dirty="0">
              <a:solidFill>
                <a:srgbClr val="000000"/>
              </a:solidFill>
              <a:latin typeface="Arial" panose="020B0604020202020204" pitchFamily="34" charset="0"/>
            </a:endParaRPr>
          </a:p>
          <a:p>
            <a:pPr eaLnBrk="1" hangingPunct="1">
              <a:lnSpc>
                <a:spcPct val="150000"/>
              </a:lnSpc>
              <a:spcBef>
                <a:spcPct val="0"/>
              </a:spcBef>
              <a:buNone/>
            </a:pPr>
            <a:r>
              <a:rPr lang="en-US" altLang="en-US" sz="1800" b="0" dirty="0">
                <a:latin typeface="Arial" panose="020B0604020202020204" pitchFamily="34" charset="0"/>
              </a:rPr>
              <a:t>B.</a:t>
            </a:r>
            <a:r>
              <a:rPr lang="en-US" altLang="en-US" sz="1800" b="0" dirty="0">
                <a:solidFill>
                  <a:srgbClr val="000000"/>
                </a:solidFill>
                <a:latin typeface="Arial" panose="020B0604020202020204" pitchFamily="34" charset="0"/>
              </a:rPr>
              <a:t> Spore-forming, toxigenic bacteria-</a:t>
            </a:r>
          </a:p>
          <a:p>
            <a:pPr marL="800100" lvl="1" indent="-342900" eaLnBrk="1" hangingPunct="1">
              <a:lnSpc>
                <a:spcPct val="150000"/>
              </a:lnSpc>
              <a:spcBef>
                <a:spcPct val="0"/>
              </a:spcBef>
              <a:buFont typeface="+mj-lt"/>
              <a:buAutoNum type="arabicPeriod"/>
            </a:pPr>
            <a:r>
              <a:rPr lang="en-US" altLang="en-US" sz="1400" b="0" dirty="0">
                <a:solidFill>
                  <a:srgbClr val="000000"/>
                </a:solidFill>
                <a:latin typeface="Arial" panose="020B0604020202020204" pitchFamily="34" charset="0"/>
              </a:rPr>
              <a:t>Clostridium perfringens</a:t>
            </a:r>
          </a:p>
          <a:p>
            <a:pPr marL="800100" lvl="1" indent="-342900" eaLnBrk="1" hangingPunct="1">
              <a:lnSpc>
                <a:spcPct val="150000"/>
              </a:lnSpc>
              <a:spcBef>
                <a:spcPct val="0"/>
              </a:spcBef>
              <a:buFont typeface="+mj-lt"/>
              <a:buAutoNum type="arabicPeriod"/>
            </a:pPr>
            <a:r>
              <a:rPr lang="en-US" altLang="en-US" sz="1400" b="0" dirty="0">
                <a:solidFill>
                  <a:srgbClr val="000000"/>
                </a:solidFill>
                <a:latin typeface="Arial" panose="020B0604020202020204" pitchFamily="34" charset="0"/>
              </a:rPr>
              <a:t>Clostridium botulinum</a:t>
            </a:r>
          </a:p>
          <a:p>
            <a:pPr marL="800100" lvl="1" indent="-342900" eaLnBrk="1" hangingPunct="1">
              <a:lnSpc>
                <a:spcPct val="150000"/>
              </a:lnSpc>
              <a:spcBef>
                <a:spcPct val="0"/>
              </a:spcBef>
              <a:buFont typeface="+mj-lt"/>
              <a:buAutoNum type="arabicPeriod"/>
            </a:pPr>
            <a:r>
              <a:rPr lang="en-US" altLang="en-US" sz="1400" b="0" dirty="0">
                <a:solidFill>
                  <a:srgbClr val="000000"/>
                </a:solidFill>
                <a:latin typeface="Arial" panose="020B0604020202020204" pitchFamily="34" charset="0"/>
              </a:rPr>
              <a:t>Bacillus cereus</a:t>
            </a:r>
          </a:p>
          <a:p>
            <a:pPr eaLnBrk="1" hangingPunct="1">
              <a:lnSpc>
                <a:spcPct val="150000"/>
              </a:lnSpc>
              <a:spcBef>
                <a:spcPct val="0"/>
              </a:spcBef>
              <a:buNone/>
            </a:pPr>
            <a:endParaRPr lang="en-US" altLang="en-US" sz="1400" b="0" i="1" dirty="0">
              <a:solidFill>
                <a:srgbClr val="000000"/>
              </a:solidFill>
              <a:latin typeface="Arial" panose="020B0604020202020204" pitchFamily="34" charset="0"/>
            </a:endParaRPr>
          </a:p>
          <a:p>
            <a:pPr eaLnBrk="1" hangingPunct="1">
              <a:lnSpc>
                <a:spcPct val="150000"/>
              </a:lnSpc>
              <a:spcBef>
                <a:spcPct val="0"/>
              </a:spcBef>
              <a:buNone/>
            </a:pPr>
            <a:endParaRPr lang="en-US" altLang="en-US" sz="1400" b="0" i="1" dirty="0">
              <a:solidFill>
                <a:srgbClr val="000000"/>
              </a:solidFill>
              <a:latin typeface="Arial" panose="020B0604020202020204" pitchFamily="34" charset="0"/>
            </a:endParaRPr>
          </a:p>
        </p:txBody>
      </p:sp>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pic>
        <p:nvPicPr>
          <p:cNvPr id="2" name="Picture 1">
            <a:extLst>
              <a:ext uri="{FF2B5EF4-FFF2-40B4-BE49-F238E27FC236}">
                <a16:creationId xmlns:a16="http://schemas.microsoft.com/office/drawing/2014/main" id="{812DA611-4DC2-74EF-7F5E-E77EA0AFDBB5}"/>
              </a:ext>
            </a:extLst>
          </p:cNvPr>
          <p:cNvPicPr>
            <a:picLocks noChangeAspect="1"/>
          </p:cNvPicPr>
          <p:nvPr/>
        </p:nvPicPr>
        <p:blipFill>
          <a:blip r:embed="rId2"/>
          <a:stretch>
            <a:fillRect/>
          </a:stretch>
        </p:blipFill>
        <p:spPr>
          <a:xfrm>
            <a:off x="129329" y="228600"/>
            <a:ext cx="357188" cy="376333"/>
          </a:xfrm>
          <a:prstGeom prst="rect">
            <a:avLst/>
          </a:prstGeom>
        </p:spPr>
      </p:pic>
      <p:pic>
        <p:nvPicPr>
          <p:cNvPr id="5" name="Picture 4">
            <a:extLst>
              <a:ext uri="{FF2B5EF4-FFF2-40B4-BE49-F238E27FC236}">
                <a16:creationId xmlns:a16="http://schemas.microsoft.com/office/drawing/2014/main" id="{D70BAED8-9B51-05DA-81BC-65752872A8DF}"/>
              </a:ext>
            </a:extLst>
          </p:cNvPr>
          <p:cNvPicPr>
            <a:picLocks noChangeAspect="1"/>
          </p:cNvPicPr>
          <p:nvPr/>
        </p:nvPicPr>
        <p:blipFill>
          <a:blip r:embed="rId3"/>
          <a:stretch>
            <a:fillRect/>
          </a:stretch>
        </p:blipFill>
        <p:spPr>
          <a:xfrm>
            <a:off x="5943600" y="1718993"/>
            <a:ext cx="2286000" cy="602468"/>
          </a:xfrm>
          <a:prstGeom prst="rect">
            <a:avLst/>
          </a:prstGeom>
        </p:spPr>
      </p:pic>
      <p:pic>
        <p:nvPicPr>
          <p:cNvPr id="7" name="Picture 6">
            <a:extLst>
              <a:ext uri="{FF2B5EF4-FFF2-40B4-BE49-F238E27FC236}">
                <a16:creationId xmlns:a16="http://schemas.microsoft.com/office/drawing/2014/main" id="{2956E447-81AD-30FF-5775-A89F5D0D0E1F}"/>
              </a:ext>
            </a:extLst>
          </p:cNvPr>
          <p:cNvPicPr>
            <a:picLocks noChangeAspect="1"/>
          </p:cNvPicPr>
          <p:nvPr/>
        </p:nvPicPr>
        <p:blipFill>
          <a:blip r:embed="rId4"/>
          <a:stretch>
            <a:fillRect/>
          </a:stretch>
        </p:blipFill>
        <p:spPr>
          <a:xfrm>
            <a:off x="4579513" y="2724369"/>
            <a:ext cx="3819525" cy="499233"/>
          </a:xfrm>
          <a:prstGeom prst="rect">
            <a:avLst/>
          </a:prstGeom>
        </p:spPr>
      </p:pic>
      <p:cxnSp>
        <p:nvCxnSpPr>
          <p:cNvPr id="10" name="Straight Arrow Connector 9">
            <a:extLst>
              <a:ext uri="{FF2B5EF4-FFF2-40B4-BE49-F238E27FC236}">
                <a16:creationId xmlns:a16="http://schemas.microsoft.com/office/drawing/2014/main" id="{0F4250D3-FEEF-BFB8-E322-FC368D08E485}"/>
              </a:ext>
            </a:extLst>
          </p:cNvPr>
          <p:cNvCxnSpPr>
            <a:cxnSpLocks/>
            <a:endCxn id="5" idx="1"/>
          </p:cNvCxnSpPr>
          <p:nvPr/>
        </p:nvCxnSpPr>
        <p:spPr>
          <a:xfrm>
            <a:off x="5410200" y="1835613"/>
            <a:ext cx="533400" cy="1846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A34915BC-3180-BAC0-FC4E-313F031C49C8}"/>
              </a:ext>
            </a:extLst>
          </p:cNvPr>
          <p:cNvCxnSpPr/>
          <p:nvPr/>
        </p:nvCxnSpPr>
        <p:spPr>
          <a:xfrm>
            <a:off x="3429000" y="3048000"/>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9A56AB4A-E84B-6F19-17A6-1BE7959545CC}"/>
              </a:ext>
            </a:extLst>
          </p:cNvPr>
          <p:cNvPicPr>
            <a:picLocks noChangeAspect="1"/>
          </p:cNvPicPr>
          <p:nvPr/>
        </p:nvPicPr>
        <p:blipFill>
          <a:blip r:embed="rId5"/>
          <a:stretch>
            <a:fillRect/>
          </a:stretch>
        </p:blipFill>
        <p:spPr>
          <a:xfrm>
            <a:off x="5667662" y="3828742"/>
            <a:ext cx="2589105" cy="897770"/>
          </a:xfrm>
          <a:prstGeom prst="rect">
            <a:avLst/>
          </a:prstGeom>
        </p:spPr>
      </p:pic>
      <p:cxnSp>
        <p:nvCxnSpPr>
          <p:cNvPr id="16" name="Straight Arrow Connector 15">
            <a:extLst>
              <a:ext uri="{FF2B5EF4-FFF2-40B4-BE49-F238E27FC236}">
                <a16:creationId xmlns:a16="http://schemas.microsoft.com/office/drawing/2014/main" id="{DC00FA32-7B59-C762-3171-B83AEEFC8E59}"/>
              </a:ext>
            </a:extLst>
          </p:cNvPr>
          <p:cNvCxnSpPr>
            <a:cxnSpLocks/>
          </p:cNvCxnSpPr>
          <p:nvPr/>
        </p:nvCxnSpPr>
        <p:spPr>
          <a:xfrm flipV="1">
            <a:off x="2945235" y="4370825"/>
            <a:ext cx="2695260" cy="1484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A6FB0AFF-4689-C817-83DD-E5542E7BF875}"/>
              </a:ext>
            </a:extLst>
          </p:cNvPr>
          <p:cNvPicPr>
            <a:picLocks noChangeAspect="1"/>
          </p:cNvPicPr>
          <p:nvPr/>
        </p:nvPicPr>
        <p:blipFill>
          <a:blip r:embed="rId6"/>
          <a:stretch>
            <a:fillRect/>
          </a:stretch>
        </p:blipFill>
        <p:spPr>
          <a:xfrm>
            <a:off x="5949193" y="5215830"/>
            <a:ext cx="2128007" cy="374760"/>
          </a:xfrm>
          <a:prstGeom prst="rect">
            <a:avLst/>
          </a:prstGeom>
        </p:spPr>
      </p:pic>
      <p:cxnSp>
        <p:nvCxnSpPr>
          <p:cNvPr id="21" name="Straight Arrow Connector 20">
            <a:extLst>
              <a:ext uri="{FF2B5EF4-FFF2-40B4-BE49-F238E27FC236}">
                <a16:creationId xmlns:a16="http://schemas.microsoft.com/office/drawing/2014/main" id="{686DD755-B9C6-4BE4-07C8-FD82D0AD8BF9}"/>
              </a:ext>
            </a:extLst>
          </p:cNvPr>
          <p:cNvCxnSpPr>
            <a:cxnSpLocks/>
            <a:endCxn id="19" idx="1"/>
          </p:cNvCxnSpPr>
          <p:nvPr/>
        </p:nvCxnSpPr>
        <p:spPr>
          <a:xfrm>
            <a:off x="2819400" y="4876800"/>
            <a:ext cx="3129793" cy="5264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05CA4CDD-227B-2DC6-554F-95CD2EE0B3A7}"/>
              </a:ext>
            </a:extLst>
          </p:cNvPr>
          <p:cNvCxnSpPr>
            <a:cxnSpLocks/>
            <a:endCxn id="19" idx="1"/>
          </p:cNvCxnSpPr>
          <p:nvPr/>
        </p:nvCxnSpPr>
        <p:spPr>
          <a:xfrm>
            <a:off x="2209800" y="5173285"/>
            <a:ext cx="3739393" cy="229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5">
            <a:extLst>
              <a:ext uri="{FF2B5EF4-FFF2-40B4-BE49-F238E27FC236}">
                <a16:creationId xmlns:a16="http://schemas.microsoft.com/office/drawing/2014/main" id="{69850E4D-1F92-F58D-9485-36B13956C151}"/>
              </a:ext>
            </a:extLst>
          </p:cNvPr>
          <p:cNvSpPr>
            <a:spLocks noGrp="1" noChangeArrowheads="1"/>
          </p:cNvSpPr>
          <p:nvPr>
            <p:ph type="title"/>
          </p:nvPr>
        </p:nvSpPr>
        <p:spPr>
          <a:xfrm>
            <a:off x="838200" y="152400"/>
            <a:ext cx="6781800" cy="152400"/>
          </a:xfrm>
        </p:spPr>
        <p:txBody>
          <a:bodyPr>
            <a:no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MICROBIOLOGICAL HAZARDS </a:t>
            </a:r>
            <a:endParaRPr lang="en-US" alt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886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pic>
        <p:nvPicPr>
          <p:cNvPr id="2" name="Picture 1">
            <a:extLst>
              <a:ext uri="{FF2B5EF4-FFF2-40B4-BE49-F238E27FC236}">
                <a16:creationId xmlns:a16="http://schemas.microsoft.com/office/drawing/2014/main" id="{812DA611-4DC2-74EF-7F5E-E77EA0AFDBB5}"/>
              </a:ext>
            </a:extLst>
          </p:cNvPr>
          <p:cNvPicPr>
            <a:picLocks noChangeAspect="1"/>
          </p:cNvPicPr>
          <p:nvPr/>
        </p:nvPicPr>
        <p:blipFill>
          <a:blip r:embed="rId2"/>
          <a:stretch>
            <a:fillRect/>
          </a:stretch>
        </p:blipFill>
        <p:spPr>
          <a:xfrm>
            <a:off x="129329" y="228600"/>
            <a:ext cx="357188" cy="376333"/>
          </a:xfrm>
          <a:prstGeom prst="rect">
            <a:avLst/>
          </a:prstGeom>
        </p:spPr>
      </p:pic>
      <p:sp>
        <p:nvSpPr>
          <p:cNvPr id="6" name="TextBox 5">
            <a:extLst>
              <a:ext uri="{FF2B5EF4-FFF2-40B4-BE49-F238E27FC236}">
                <a16:creationId xmlns:a16="http://schemas.microsoft.com/office/drawing/2014/main" id="{2238942B-D777-AA76-F16D-7ED3D2CB023B}"/>
              </a:ext>
            </a:extLst>
          </p:cNvPr>
          <p:cNvSpPr txBox="1"/>
          <p:nvPr/>
        </p:nvSpPr>
        <p:spPr>
          <a:xfrm>
            <a:off x="0" y="964716"/>
            <a:ext cx="9067800" cy="3816429"/>
          </a:xfrm>
          <a:prstGeom prst="rect">
            <a:avLst/>
          </a:prstGeom>
          <a:noFill/>
        </p:spPr>
        <p:txBody>
          <a:bodyPr wrap="square">
            <a:spAutoFit/>
          </a:bodyPr>
          <a:lstStyle/>
          <a:p>
            <a:r>
              <a:rPr lang="en-US" sz="2000" dirty="0">
                <a:solidFill>
                  <a:srgbClr val="0B0506"/>
                </a:solidFill>
                <a:latin typeface="Arial" panose="020B0604020202020204" pitchFamily="34" charset="0"/>
              </a:rPr>
              <a:t>Common symptoms of foodborne illness:</a:t>
            </a:r>
            <a:r>
              <a:rPr lang="en-US" sz="2000" b="0" dirty="0">
                <a:solidFill>
                  <a:srgbClr val="0B0506"/>
                </a:solidFill>
                <a:latin typeface="Arial" panose="020B0604020202020204" pitchFamily="34" charset="0"/>
              </a:rPr>
              <a:t>  </a:t>
            </a:r>
          </a:p>
          <a:p>
            <a:pPr marL="914400" lvl="1" indent="-457200">
              <a:buFont typeface="+mj-lt"/>
              <a:buAutoNum type="arabicPeriod"/>
            </a:pPr>
            <a:r>
              <a:rPr lang="en-US" sz="1800" b="0" dirty="0">
                <a:solidFill>
                  <a:srgbClr val="0B0506"/>
                </a:solidFill>
                <a:latin typeface="Arial" panose="020B0604020202020204" pitchFamily="34" charset="0"/>
              </a:rPr>
              <a:t>Diarrhea </a:t>
            </a:r>
          </a:p>
          <a:p>
            <a:pPr marL="914400" lvl="1" indent="-457200">
              <a:buFont typeface="+mj-lt"/>
              <a:buAutoNum type="arabicPeriod"/>
            </a:pPr>
            <a:r>
              <a:rPr lang="en-US" sz="1800" b="0" dirty="0">
                <a:solidFill>
                  <a:srgbClr val="0B0506"/>
                </a:solidFill>
                <a:latin typeface="Arial" panose="020B0604020202020204" pitchFamily="34" charset="0"/>
              </a:rPr>
              <a:t>Vomiting </a:t>
            </a:r>
          </a:p>
          <a:p>
            <a:pPr marL="914400" lvl="1" indent="-457200">
              <a:buFont typeface="+mj-lt"/>
              <a:buAutoNum type="arabicPeriod"/>
            </a:pPr>
            <a:r>
              <a:rPr lang="en-US" sz="1800" b="0" dirty="0">
                <a:solidFill>
                  <a:srgbClr val="0B0506"/>
                </a:solidFill>
                <a:latin typeface="Arial" panose="020B0604020202020204" pitchFamily="34" charset="0"/>
              </a:rPr>
              <a:t>Fever  </a:t>
            </a:r>
          </a:p>
          <a:p>
            <a:pPr marL="914400" lvl="1" indent="-457200">
              <a:buFont typeface="+mj-lt"/>
              <a:buAutoNum type="arabicPeriod"/>
            </a:pPr>
            <a:r>
              <a:rPr lang="en-US" sz="1800" b="0" dirty="0">
                <a:solidFill>
                  <a:srgbClr val="0B0506"/>
                </a:solidFill>
                <a:latin typeface="Arial" panose="020B0604020202020204" pitchFamily="34" charset="0"/>
              </a:rPr>
              <a:t>Nausea </a:t>
            </a:r>
          </a:p>
          <a:p>
            <a:pPr marL="914400" lvl="1" indent="-457200">
              <a:buFont typeface="+mj-lt"/>
              <a:buAutoNum type="arabicPeriod"/>
            </a:pPr>
            <a:r>
              <a:rPr lang="en-US" sz="1800" b="0" dirty="0">
                <a:solidFill>
                  <a:srgbClr val="0B0506"/>
                </a:solidFill>
                <a:latin typeface="Arial" panose="020B0604020202020204" pitchFamily="34" charset="0"/>
              </a:rPr>
              <a:t>Abdominal cramps  </a:t>
            </a:r>
          </a:p>
          <a:p>
            <a:pPr marL="914400" lvl="1" indent="-457200">
              <a:buFont typeface="+mj-lt"/>
              <a:buAutoNum type="arabicPeriod"/>
            </a:pPr>
            <a:r>
              <a:rPr lang="en-US" sz="1800" b="0" dirty="0">
                <a:solidFill>
                  <a:srgbClr val="0B0506"/>
                </a:solidFill>
                <a:latin typeface="Arial" panose="020B0604020202020204" pitchFamily="34" charset="0"/>
              </a:rPr>
              <a:t>Fatigue</a:t>
            </a:r>
            <a:r>
              <a:rPr lang="en-US" sz="2000" b="0" dirty="0">
                <a:solidFill>
                  <a:srgbClr val="0B0506"/>
                </a:solidFill>
                <a:latin typeface="Arial" panose="020B0604020202020204" pitchFamily="34" charset="0"/>
              </a:rPr>
              <a:t> </a:t>
            </a:r>
          </a:p>
          <a:p>
            <a:endParaRPr lang="en-US" sz="2000" b="0" dirty="0">
              <a:solidFill>
                <a:srgbClr val="0B0506"/>
              </a:solidFill>
              <a:latin typeface="Arial" panose="020B0604020202020204" pitchFamily="34" charset="0"/>
            </a:endParaRPr>
          </a:p>
          <a:p>
            <a:r>
              <a:rPr lang="en-US" sz="2000" dirty="0">
                <a:solidFill>
                  <a:srgbClr val="0B0506"/>
                </a:solidFill>
                <a:latin typeface="Arial" panose="020B0604020202020204" pitchFamily="34" charset="0"/>
              </a:rPr>
              <a:t>Onset time: </a:t>
            </a:r>
          </a:p>
          <a:p>
            <a:pPr marL="914400" lvl="1" indent="-457200">
              <a:buFont typeface="+mj-lt"/>
              <a:buAutoNum type="arabicPeriod"/>
            </a:pPr>
            <a:r>
              <a:rPr lang="en-US" sz="1800" b="0" dirty="0">
                <a:latin typeface="Arial" panose="020B0604020202020204" pitchFamily="34" charset="0"/>
              </a:rPr>
              <a:t>Depend on the type of foodborne illness </a:t>
            </a:r>
          </a:p>
          <a:p>
            <a:pPr marL="914400" lvl="1" indent="-457200">
              <a:buFont typeface="+mj-lt"/>
              <a:buAutoNum type="arabicPeriod"/>
            </a:pPr>
            <a:r>
              <a:rPr lang="en-US" sz="1800" b="0" dirty="0">
                <a:latin typeface="Arial" panose="020B0604020202020204" pitchFamily="34" charset="0"/>
              </a:rPr>
              <a:t>Pre-formed toxins cause “upper GI” symptoms with onset of nausea/vomiting in 2-4 hours (higher amount of toxin, sooner the onset)</a:t>
            </a:r>
          </a:p>
          <a:p>
            <a:pPr marL="914400" lvl="1" indent="-457200">
              <a:buFont typeface="+mj-lt"/>
              <a:buAutoNum type="arabicPeriod"/>
            </a:pPr>
            <a:r>
              <a:rPr lang="en-US" sz="1800" b="0" dirty="0">
                <a:latin typeface="Arial" panose="020B0604020202020204" pitchFamily="34" charset="0"/>
              </a:rPr>
              <a:t>Exposure just to pathogens may take much longer, up to 6 weeks</a:t>
            </a:r>
          </a:p>
        </p:txBody>
      </p:sp>
      <p:pic>
        <p:nvPicPr>
          <p:cNvPr id="9" name="Picture 8">
            <a:extLst>
              <a:ext uri="{FF2B5EF4-FFF2-40B4-BE49-F238E27FC236}">
                <a16:creationId xmlns:a16="http://schemas.microsoft.com/office/drawing/2014/main" id="{FF90B950-AC30-B0EF-9604-ED16DAE48B0A}"/>
              </a:ext>
            </a:extLst>
          </p:cNvPr>
          <p:cNvPicPr>
            <a:picLocks noChangeAspect="1"/>
          </p:cNvPicPr>
          <p:nvPr/>
        </p:nvPicPr>
        <p:blipFill>
          <a:blip r:embed="rId3"/>
          <a:stretch>
            <a:fillRect/>
          </a:stretch>
        </p:blipFill>
        <p:spPr>
          <a:xfrm>
            <a:off x="6924675" y="989883"/>
            <a:ext cx="2143125" cy="2152650"/>
          </a:xfrm>
          <a:prstGeom prst="rect">
            <a:avLst/>
          </a:prstGeom>
        </p:spPr>
      </p:pic>
      <p:sp>
        <p:nvSpPr>
          <p:cNvPr id="7" name="Rectangle 5">
            <a:extLst>
              <a:ext uri="{FF2B5EF4-FFF2-40B4-BE49-F238E27FC236}">
                <a16:creationId xmlns:a16="http://schemas.microsoft.com/office/drawing/2014/main" id="{D849CAC8-68FA-84D7-2073-CA0BD1D6F682}"/>
              </a:ext>
            </a:extLst>
          </p:cNvPr>
          <p:cNvSpPr>
            <a:spLocks noGrp="1" noChangeArrowheads="1"/>
          </p:cNvSpPr>
          <p:nvPr>
            <p:ph type="title"/>
          </p:nvPr>
        </p:nvSpPr>
        <p:spPr>
          <a:xfrm>
            <a:off x="838200" y="152400"/>
            <a:ext cx="6781800" cy="152400"/>
          </a:xfrm>
        </p:spPr>
        <p:txBody>
          <a:bodyPr>
            <a:no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MICROBIOLOGICAL HAZARDS </a:t>
            </a:r>
            <a:endParaRPr lang="en-US" alt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588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pic>
        <p:nvPicPr>
          <p:cNvPr id="2" name="Picture 1">
            <a:extLst>
              <a:ext uri="{FF2B5EF4-FFF2-40B4-BE49-F238E27FC236}">
                <a16:creationId xmlns:a16="http://schemas.microsoft.com/office/drawing/2014/main" id="{812DA611-4DC2-74EF-7F5E-E77EA0AFDBB5}"/>
              </a:ext>
            </a:extLst>
          </p:cNvPr>
          <p:cNvPicPr>
            <a:picLocks noChangeAspect="1"/>
          </p:cNvPicPr>
          <p:nvPr/>
        </p:nvPicPr>
        <p:blipFill>
          <a:blip r:embed="rId2"/>
          <a:stretch>
            <a:fillRect/>
          </a:stretch>
        </p:blipFill>
        <p:spPr>
          <a:xfrm>
            <a:off x="129329" y="228600"/>
            <a:ext cx="357188" cy="376333"/>
          </a:xfrm>
          <a:prstGeom prst="rect">
            <a:avLst/>
          </a:prstGeom>
        </p:spPr>
      </p:pic>
      <p:sp>
        <p:nvSpPr>
          <p:cNvPr id="6" name="TextBox 5">
            <a:extLst>
              <a:ext uri="{FF2B5EF4-FFF2-40B4-BE49-F238E27FC236}">
                <a16:creationId xmlns:a16="http://schemas.microsoft.com/office/drawing/2014/main" id="{2238942B-D777-AA76-F16D-7ED3D2CB023B}"/>
              </a:ext>
            </a:extLst>
          </p:cNvPr>
          <p:cNvSpPr txBox="1"/>
          <p:nvPr/>
        </p:nvSpPr>
        <p:spPr>
          <a:xfrm>
            <a:off x="0" y="964716"/>
            <a:ext cx="9067800" cy="3134191"/>
          </a:xfrm>
          <a:prstGeom prst="rect">
            <a:avLst/>
          </a:prstGeom>
          <a:noFill/>
        </p:spPr>
        <p:txBody>
          <a:bodyPr wrap="square">
            <a:spAutoFit/>
          </a:bodyPr>
          <a:lstStyle/>
          <a:p>
            <a:pPr>
              <a:lnSpc>
                <a:spcPct val="150000"/>
              </a:lnSpc>
            </a:pPr>
            <a:r>
              <a:rPr lang="en-US" sz="2400" dirty="0">
                <a:solidFill>
                  <a:srgbClr val="000000"/>
                </a:solidFill>
                <a:latin typeface="Arial" panose="020B0604020202020204" pitchFamily="34" charset="0"/>
              </a:rPr>
              <a:t>Disclosure by  Food Handlers-</a:t>
            </a:r>
          </a:p>
          <a:p>
            <a:pPr>
              <a:lnSpc>
                <a:spcPct val="150000"/>
              </a:lnSpc>
            </a:pPr>
            <a:r>
              <a:rPr lang="en-US" sz="2000" b="0" dirty="0">
                <a:solidFill>
                  <a:srgbClr val="000000"/>
                </a:solidFill>
                <a:latin typeface="Arial" panose="020B0604020202020204" pitchFamily="34" charset="0"/>
              </a:rPr>
              <a:t>Reportable symptoms:</a:t>
            </a:r>
          </a:p>
          <a:p>
            <a:pPr marL="800100" lvl="1" indent="-342900">
              <a:lnSpc>
                <a:spcPct val="150000"/>
              </a:lnSpc>
              <a:buFont typeface="+mj-lt"/>
              <a:buAutoNum type="arabicPeriod"/>
            </a:pPr>
            <a:r>
              <a:rPr lang="en-US" sz="1800" b="0" dirty="0">
                <a:solidFill>
                  <a:srgbClr val="000000"/>
                </a:solidFill>
                <a:latin typeface="Arial" panose="020B0604020202020204" pitchFamily="34" charset="0"/>
              </a:rPr>
              <a:t>Vomiting </a:t>
            </a:r>
          </a:p>
          <a:p>
            <a:pPr marL="800100" lvl="1" indent="-342900">
              <a:lnSpc>
                <a:spcPct val="150000"/>
              </a:lnSpc>
              <a:buFont typeface="+mj-lt"/>
              <a:buAutoNum type="arabicPeriod"/>
            </a:pPr>
            <a:r>
              <a:rPr lang="en-US" sz="1800" b="0" dirty="0">
                <a:solidFill>
                  <a:srgbClr val="000000"/>
                </a:solidFill>
                <a:latin typeface="Arial" panose="020B0604020202020204" pitchFamily="34" charset="0"/>
              </a:rPr>
              <a:t>Diarrhea  </a:t>
            </a:r>
          </a:p>
          <a:p>
            <a:pPr marL="800100" lvl="1" indent="-342900">
              <a:lnSpc>
                <a:spcPct val="150000"/>
              </a:lnSpc>
              <a:buFont typeface="+mj-lt"/>
              <a:buAutoNum type="arabicPeriod"/>
            </a:pPr>
            <a:r>
              <a:rPr lang="en-US" sz="1800" b="0" dirty="0">
                <a:solidFill>
                  <a:srgbClr val="000000"/>
                </a:solidFill>
                <a:latin typeface="Arial" panose="020B0604020202020204" pitchFamily="34" charset="0"/>
              </a:rPr>
              <a:t>Jaundice  (yellowing of skin/eyes from liver disease)</a:t>
            </a:r>
          </a:p>
          <a:p>
            <a:pPr marL="800100" lvl="1" indent="-342900">
              <a:lnSpc>
                <a:spcPct val="150000"/>
              </a:lnSpc>
              <a:buFont typeface="+mj-lt"/>
              <a:buAutoNum type="arabicPeriod"/>
            </a:pPr>
            <a:r>
              <a:rPr lang="en-US" sz="1800" b="0" dirty="0">
                <a:solidFill>
                  <a:srgbClr val="000000"/>
                </a:solidFill>
                <a:latin typeface="Arial" panose="020B0604020202020204" pitchFamily="34" charset="0"/>
              </a:rPr>
              <a:t>Sore throat with fever</a:t>
            </a:r>
          </a:p>
          <a:p>
            <a:pPr marL="800100" lvl="1" indent="-342900">
              <a:lnSpc>
                <a:spcPct val="150000"/>
              </a:lnSpc>
              <a:buFont typeface="+mj-lt"/>
              <a:buAutoNum type="arabicPeriod"/>
            </a:pPr>
            <a:r>
              <a:rPr lang="en-US" sz="1800" b="0" dirty="0">
                <a:solidFill>
                  <a:srgbClr val="000000"/>
                </a:solidFill>
                <a:latin typeface="Arial" panose="020B0604020202020204" pitchFamily="34" charset="0"/>
              </a:rPr>
              <a:t>Infected wound or lesion with pus (oozing boils, cysts, or sores)</a:t>
            </a:r>
          </a:p>
        </p:txBody>
      </p:sp>
      <p:sp>
        <p:nvSpPr>
          <p:cNvPr id="12" name="Rectangle 11">
            <a:extLst>
              <a:ext uri="{FF2B5EF4-FFF2-40B4-BE49-F238E27FC236}">
                <a16:creationId xmlns:a16="http://schemas.microsoft.com/office/drawing/2014/main" id="{C1C91191-5F4B-5F5A-F0AB-05A3F312AD38}"/>
              </a:ext>
            </a:extLst>
          </p:cNvPr>
          <p:cNvSpPr/>
          <p:nvPr/>
        </p:nvSpPr>
        <p:spPr>
          <a:xfrm>
            <a:off x="129329" y="4817477"/>
            <a:ext cx="8888137" cy="685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B0506"/>
                </a:solidFill>
                <a:latin typeface="Arial" panose="020B0604020202020204" pitchFamily="34" charset="0"/>
                <a:cs typeface="Arial" panose="020B0604020202020204" pitchFamily="34" charset="0"/>
              </a:rPr>
              <a:t>Those handling/serving food that </a:t>
            </a:r>
            <a:r>
              <a:rPr lang="en-US" sz="1800" dirty="0">
                <a:solidFill>
                  <a:srgbClr val="FF0000"/>
                </a:solidFill>
                <a:latin typeface="Arial" panose="020B0604020202020204" pitchFamily="34" charset="0"/>
                <a:cs typeface="Arial" panose="020B0604020202020204" pitchFamily="34" charset="0"/>
              </a:rPr>
              <a:t>HAVE </a:t>
            </a:r>
            <a:r>
              <a:rPr lang="en-US" sz="1800" dirty="0">
                <a:solidFill>
                  <a:srgbClr val="0B0506"/>
                </a:solidFill>
                <a:latin typeface="Arial" panose="020B0604020202020204" pitchFamily="34" charset="0"/>
                <a:cs typeface="Arial" panose="020B0604020202020204" pitchFamily="34" charset="0"/>
              </a:rPr>
              <a:t>any symptoms above MUST EXCLUDE themselves from serving or handling foods. </a:t>
            </a:r>
          </a:p>
        </p:txBody>
      </p:sp>
      <p:sp>
        <p:nvSpPr>
          <p:cNvPr id="15" name="Rectangle 5">
            <a:extLst>
              <a:ext uri="{FF2B5EF4-FFF2-40B4-BE49-F238E27FC236}">
                <a16:creationId xmlns:a16="http://schemas.microsoft.com/office/drawing/2014/main" id="{76672F57-061D-6F90-F6AD-B19D3440B9B6}"/>
              </a:ext>
            </a:extLst>
          </p:cNvPr>
          <p:cNvSpPr>
            <a:spLocks noGrp="1" noChangeArrowheads="1"/>
          </p:cNvSpPr>
          <p:nvPr>
            <p:ph type="title"/>
          </p:nvPr>
        </p:nvSpPr>
        <p:spPr>
          <a:xfrm>
            <a:off x="838200" y="152400"/>
            <a:ext cx="6781800" cy="152400"/>
          </a:xfrm>
        </p:spPr>
        <p:txBody>
          <a:bodyPr>
            <a:no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MICROBIOLOGICAL HAZARDS </a:t>
            </a:r>
            <a:endParaRPr lang="en-US" alt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855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337984" y="604933"/>
            <a:ext cx="7772400" cy="990600"/>
          </a:xfrm>
        </p:spPr>
        <p:txBody>
          <a:bodyPr>
            <a:normAutofit/>
          </a:bodyPr>
          <a:lstStyle/>
          <a:p>
            <a:pPr algn="l"/>
            <a:r>
              <a:rPr lang="en-US" sz="2400" b="1" dirty="0">
                <a:latin typeface="Arial" panose="020B0604020202020204" pitchFamily="34" charset="0"/>
                <a:cs typeface="Arial" panose="020B0604020202020204" pitchFamily="34" charset="0"/>
              </a:rPr>
              <a:t>Chemical, Physical, and Allergens hazards</a:t>
            </a:r>
            <a:br>
              <a:rPr lang="en-US" sz="3200" dirty="0"/>
            </a:br>
            <a:endParaRPr lang="en-US" sz="3200" dirty="0"/>
          </a:p>
        </p:txBody>
      </p:sp>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sp>
        <p:nvSpPr>
          <p:cNvPr id="9" name="Rectangle 1"/>
          <p:cNvSpPr>
            <a:spLocks noChangeArrowheads="1"/>
          </p:cNvSpPr>
          <p:nvPr/>
        </p:nvSpPr>
        <p:spPr bwMode="auto">
          <a:xfrm>
            <a:off x="533400" y="1066800"/>
            <a:ext cx="8077200" cy="344709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1800" dirty="0">
              <a:latin typeface="Arial" panose="020B0604020202020204" pitchFamily="34" charset="0"/>
            </a:endParaRPr>
          </a:p>
          <a:p>
            <a:pPr>
              <a:spcBef>
                <a:spcPct val="0"/>
              </a:spcBef>
              <a:buFont typeface="Wingdings 2" panose="05020102010507070707" pitchFamily="18" charset="2"/>
              <a:buNone/>
            </a:pPr>
            <a:r>
              <a:rPr lang="en-US" altLang="en-US" sz="1800" u="sng" dirty="0">
                <a:solidFill>
                  <a:srgbClr val="0B0506"/>
                </a:solidFill>
                <a:latin typeface="Arial" panose="020B0604020202020204" pitchFamily="34" charset="0"/>
              </a:rPr>
              <a:t>Chemical Hazards</a:t>
            </a:r>
            <a:r>
              <a:rPr lang="en-US" altLang="en-US" sz="1800" dirty="0">
                <a:solidFill>
                  <a:srgbClr val="0B0506"/>
                </a:solidFill>
                <a:latin typeface="Arial" panose="020B0604020202020204" pitchFamily="34" charset="0"/>
              </a:rPr>
              <a:t>	</a:t>
            </a:r>
            <a:r>
              <a:rPr lang="en-US" altLang="en-US" sz="1800" u="sng" dirty="0">
                <a:solidFill>
                  <a:srgbClr val="0B0506"/>
                </a:solidFill>
                <a:latin typeface="Arial" panose="020B0604020202020204" pitchFamily="34" charset="0"/>
              </a:rPr>
              <a:t>Physical Hazards</a:t>
            </a:r>
            <a:r>
              <a:rPr lang="en-US" altLang="en-US" sz="1800" dirty="0">
                <a:solidFill>
                  <a:srgbClr val="0B0506"/>
                </a:solidFill>
                <a:latin typeface="Arial" panose="020B0604020202020204" pitchFamily="34" charset="0"/>
              </a:rPr>
              <a:t>	</a:t>
            </a:r>
            <a:r>
              <a:rPr lang="en-US" sz="1800" u="sng" dirty="0">
                <a:solidFill>
                  <a:srgbClr val="0B0506"/>
                </a:solidFill>
              </a:rPr>
              <a:t> Allergens </a:t>
            </a:r>
            <a:r>
              <a:rPr lang="en-US" altLang="en-US" sz="1800" dirty="0">
                <a:solidFill>
                  <a:srgbClr val="0B0506"/>
                </a:solidFill>
                <a:latin typeface="Arial" panose="020B0604020202020204" pitchFamily="34" charset="0"/>
              </a:rPr>
              <a:t>	  				</a:t>
            </a:r>
          </a:p>
          <a:p>
            <a:pPr>
              <a:spcBef>
                <a:spcPct val="0"/>
              </a:spcBef>
              <a:buFontTx/>
              <a:buNone/>
            </a:pPr>
            <a:r>
              <a:rPr lang="en-US" altLang="en-US" sz="2000" b="0" dirty="0">
                <a:solidFill>
                  <a:srgbClr val="0B0506"/>
                </a:solidFill>
                <a:latin typeface="Arial" panose="020B0604020202020204" pitchFamily="34" charset="0"/>
              </a:rPr>
              <a:t>Detergents	  	Pests	               	Milk</a:t>
            </a:r>
          </a:p>
          <a:p>
            <a:pPr>
              <a:spcBef>
                <a:spcPct val="0"/>
              </a:spcBef>
              <a:buFontTx/>
              <a:buNone/>
            </a:pPr>
            <a:r>
              <a:rPr lang="en-US" altLang="en-US" sz="2000" b="0" dirty="0">
                <a:solidFill>
                  <a:srgbClr val="0B0506"/>
                </a:solidFill>
                <a:latin typeface="Arial" panose="020B0604020202020204" pitchFamily="34" charset="0"/>
              </a:rPr>
              <a:t>Sanitizers	  	Glass	               	Eggs</a:t>
            </a:r>
          </a:p>
          <a:p>
            <a:pPr>
              <a:spcBef>
                <a:spcPct val="0"/>
              </a:spcBef>
              <a:buFontTx/>
              <a:buNone/>
            </a:pPr>
            <a:r>
              <a:rPr lang="en-US" altLang="en-US" sz="2000" b="0" dirty="0">
                <a:solidFill>
                  <a:srgbClr val="0B0506"/>
                </a:solidFill>
                <a:latin typeface="Arial" panose="020B0604020202020204" pitchFamily="34" charset="0"/>
              </a:rPr>
              <a:t>Pesticides	  	Plastic	               	Crustacean Shellfish</a:t>
            </a:r>
          </a:p>
          <a:p>
            <a:pPr>
              <a:spcBef>
                <a:spcPct val="0"/>
              </a:spcBef>
              <a:buFontTx/>
              <a:buNone/>
            </a:pPr>
            <a:r>
              <a:rPr lang="en-US" altLang="en-US" sz="2000" b="0" dirty="0">
                <a:solidFill>
                  <a:srgbClr val="0B0506"/>
                </a:solidFill>
                <a:latin typeface="Arial" panose="020B0604020202020204" pitchFamily="34" charset="0"/>
              </a:rPr>
              <a:t>Naturally occurring	Toothpick		Tree Nuts</a:t>
            </a:r>
          </a:p>
          <a:p>
            <a:pPr>
              <a:spcBef>
                <a:spcPct val="0"/>
              </a:spcBef>
              <a:buFontTx/>
              <a:buNone/>
            </a:pPr>
            <a:r>
              <a:rPr lang="en-US" altLang="en-US" sz="2000" b="0" dirty="0">
                <a:solidFill>
                  <a:srgbClr val="0B0506"/>
                </a:solidFill>
                <a:latin typeface="Arial" panose="020B0604020202020204" pitchFamily="34" charset="0"/>
              </a:rPr>
              <a:t>fish or plant toxins 	Metal			Soybeans</a:t>
            </a:r>
          </a:p>
          <a:p>
            <a:pPr>
              <a:spcBef>
                <a:spcPct val="0"/>
              </a:spcBef>
              <a:buFontTx/>
              <a:buNone/>
            </a:pPr>
            <a:r>
              <a:rPr lang="en-US" altLang="en-US" sz="2000" b="0" dirty="0">
                <a:solidFill>
                  <a:srgbClr val="0B0506"/>
                </a:solidFill>
                <a:latin typeface="Arial" panose="020B0604020202020204" pitchFamily="34" charset="0"/>
              </a:rPr>
              <a:t>Medications		False fingernails</a:t>
            </a:r>
          </a:p>
          <a:p>
            <a:pPr>
              <a:spcBef>
                <a:spcPct val="0"/>
              </a:spcBef>
              <a:buFontTx/>
              <a:buNone/>
            </a:pPr>
            <a:r>
              <a:rPr lang="en-US" altLang="en-US" sz="2000" b="0" dirty="0">
                <a:solidFill>
                  <a:srgbClr val="0B0506"/>
                </a:solidFill>
                <a:latin typeface="Arial" panose="020B0604020202020204" pitchFamily="34" charset="0"/>
              </a:rPr>
              <a:t>			Jewelry Bandages</a:t>
            </a:r>
          </a:p>
        </p:txBody>
      </p:sp>
      <p:pic>
        <p:nvPicPr>
          <p:cNvPr id="2" name="Picture 1">
            <a:extLst>
              <a:ext uri="{FF2B5EF4-FFF2-40B4-BE49-F238E27FC236}">
                <a16:creationId xmlns:a16="http://schemas.microsoft.com/office/drawing/2014/main" id="{5C0D9DAA-62FB-7947-204C-4845B6B9299E}"/>
              </a:ext>
            </a:extLst>
          </p:cNvPr>
          <p:cNvPicPr>
            <a:picLocks noChangeAspect="1"/>
          </p:cNvPicPr>
          <p:nvPr/>
        </p:nvPicPr>
        <p:blipFill>
          <a:blip r:embed="rId2"/>
          <a:stretch>
            <a:fillRect/>
          </a:stretch>
        </p:blipFill>
        <p:spPr>
          <a:xfrm>
            <a:off x="129329" y="228600"/>
            <a:ext cx="357188" cy="376333"/>
          </a:xfrm>
          <a:prstGeom prst="rect">
            <a:avLst/>
          </a:prstGeom>
        </p:spPr>
      </p:pic>
      <p:sp>
        <p:nvSpPr>
          <p:cNvPr id="5" name="Rectangle 5">
            <a:extLst>
              <a:ext uri="{FF2B5EF4-FFF2-40B4-BE49-F238E27FC236}">
                <a16:creationId xmlns:a16="http://schemas.microsoft.com/office/drawing/2014/main" id="{835D5F98-9EBF-DF53-142C-67BB1652B56C}"/>
              </a:ext>
            </a:extLst>
          </p:cNvPr>
          <p:cNvSpPr txBox="1">
            <a:spLocks noChangeArrowheads="1"/>
          </p:cNvSpPr>
          <p:nvPr/>
        </p:nvSpPr>
        <p:spPr>
          <a:xfrm>
            <a:off x="838200" y="152400"/>
            <a:ext cx="6781800" cy="152400"/>
          </a:xfrm>
          <a:prstGeom prst="rect">
            <a:avLst/>
          </a:prstGeom>
        </p:spPr>
        <p:txBody>
          <a:bodyPr vert="horz" lIns="91440" tIns="45720" rIns="91440" bIns="45720" rtlCol="0" anchor="ctr">
            <a:noAutofit/>
          </a:bodyPr>
          <a:lstStyle>
            <a:lvl1pPr algn="ctr" defTabSz="914378" rtl="0" eaLnBrk="1" latinLnBrk="0" hangingPunct="1">
              <a:spcBef>
                <a:spcPct val="0"/>
              </a:spcBef>
              <a:buNone/>
              <a:defRPr sz="2800" b="1" kern="1200" baseline="0">
                <a:solidFill>
                  <a:srgbClr val="051C48"/>
                </a:solidFill>
                <a:latin typeface="+mj-lt"/>
                <a:ea typeface="+mj-ea"/>
                <a:cs typeface="+mj-cs"/>
              </a:defRPr>
            </a:lvl1pPr>
          </a:lstStyle>
          <a:p>
            <a:pPr fontAlgn="auto">
              <a:spcAft>
                <a:spcPts val="0"/>
              </a:spcAft>
            </a:pPr>
            <a:r>
              <a:rPr lang="en-US" altLang="en-US" sz="3200" dirty="0">
                <a:solidFill>
                  <a:srgbClr val="0070C0"/>
                </a:solidFill>
                <a:latin typeface="Arial" panose="020B0604020202020204" pitchFamily="34" charset="0"/>
                <a:cs typeface="Arial" panose="020B0604020202020204" pitchFamily="34" charset="0"/>
              </a:rPr>
              <a:t>OTHER FOOD SAFETY HAZARDS</a:t>
            </a:r>
          </a:p>
        </p:txBody>
      </p:sp>
    </p:spTree>
    <p:extLst>
      <p:ext uri="{BB962C8B-B14F-4D97-AF65-F5344CB8AC3E}">
        <p14:creationId xmlns:p14="http://schemas.microsoft.com/office/powerpoint/2010/main" val="3854873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1104900" y="129957"/>
            <a:ext cx="6858000" cy="239714"/>
          </a:xfrm>
        </p:spPr>
        <p:txBody>
          <a:bodyPr>
            <a:noAutofit/>
          </a:bodyPr>
          <a:lstStyle/>
          <a:p>
            <a:pPr eaLnBrk="1" hangingPunct="1"/>
            <a:r>
              <a:rPr lang="en-US" altLang="en-US" sz="3200" dirty="0"/>
              <a:t>DISCLAIMER</a:t>
            </a:r>
          </a:p>
        </p:txBody>
      </p:sp>
      <p:sp>
        <p:nvSpPr>
          <p:cNvPr id="5123" name="Subtitle 4"/>
          <p:cNvSpPr>
            <a:spLocks noGrp="1"/>
          </p:cNvSpPr>
          <p:nvPr>
            <p:ph type="subTitle" idx="1"/>
          </p:nvPr>
        </p:nvSpPr>
        <p:spPr>
          <a:xfrm>
            <a:off x="152400" y="1382713"/>
            <a:ext cx="8763000" cy="5311773"/>
          </a:xfrm>
        </p:spPr>
        <p:txBody>
          <a:bodyPr/>
          <a:lstStyle/>
          <a:p>
            <a:pPr marL="457200" indent="-457200" algn="l" eaLnBrk="1" hangingPunct="1">
              <a:buFont typeface="Arial" panose="020B0604020202020204" pitchFamily="34" charset="0"/>
              <a:buChar char="•"/>
            </a:pPr>
            <a:r>
              <a:rPr lang="en-US" sz="2000" b="1" i="0" dirty="0">
                <a:solidFill>
                  <a:srgbClr val="0B0506"/>
                </a:solidFill>
                <a:effectLst/>
                <a:latin typeface="archivo_narrowBold"/>
              </a:rPr>
              <a:t>NOTE: </a:t>
            </a:r>
            <a:br>
              <a:rPr lang="en-US" sz="2000" b="1" i="0" dirty="0">
                <a:solidFill>
                  <a:srgbClr val="0B0506"/>
                </a:solidFill>
                <a:effectLst/>
                <a:latin typeface="archivo_narrowBold"/>
              </a:rPr>
            </a:br>
            <a:r>
              <a:rPr lang="en-US" sz="2000" b="1" i="0" dirty="0">
                <a:solidFill>
                  <a:srgbClr val="0B0506"/>
                </a:solidFill>
                <a:effectLst/>
                <a:latin typeface="archivo_narrowBold"/>
              </a:rPr>
              <a:t>*This course is intended for person(s) conducting ORGANIZATIONAL FOOD EVENTS that are open to the GENERAL PUBLIC on the installation and involve the preparation or sale of food subject to Time/Temperature Control for Safety (TCS).</a:t>
            </a:r>
            <a:br>
              <a:rPr lang="en-US" sz="2000" b="1" i="0" dirty="0">
                <a:solidFill>
                  <a:srgbClr val="0B0506"/>
                </a:solidFill>
                <a:effectLst/>
                <a:latin typeface="archivo_narrowBold"/>
              </a:rPr>
            </a:br>
            <a:r>
              <a:rPr lang="en-US" sz="2000" b="1" i="0" dirty="0">
                <a:solidFill>
                  <a:srgbClr val="0B0506"/>
                </a:solidFill>
                <a:effectLst/>
                <a:latin typeface="archivo_narrowBold"/>
              </a:rPr>
              <a:t> </a:t>
            </a:r>
            <a:br>
              <a:rPr lang="en-US" sz="2000" b="1" i="0" dirty="0">
                <a:solidFill>
                  <a:srgbClr val="0B0506"/>
                </a:solidFill>
                <a:effectLst/>
                <a:latin typeface="archivo_narrowBold"/>
              </a:rPr>
            </a:br>
            <a:r>
              <a:rPr lang="en-US" sz="2000" b="1" i="0" dirty="0">
                <a:solidFill>
                  <a:srgbClr val="0B0506"/>
                </a:solidFill>
                <a:effectLst/>
                <a:latin typeface="archivo_narrowBold"/>
              </a:rPr>
              <a:t>* Food Safety  DOES NOT fulfill the requirements of 4 hour initial/annual food safety training required of FOOD EMPLOYEES working in a FOOD ESTABLISHMENT</a:t>
            </a:r>
            <a:endParaRPr lang="en-US" altLang="en-US" dirty="0">
              <a:solidFill>
                <a:srgbClr val="0B0506"/>
              </a:solidFill>
              <a:latin typeface="Times New Roman" panose="02020603050405020304" pitchFamily="18" charset="0"/>
              <a:cs typeface="Times New Roman" panose="02020603050405020304" pitchFamily="18" charset="0"/>
            </a:endParaRPr>
          </a:p>
        </p:txBody>
      </p:sp>
      <p:sp>
        <p:nvSpPr>
          <p:cNvPr id="5124" name="Text Placeholder 7"/>
          <p:cNvSpPr>
            <a:spLocks noGrp="1"/>
          </p:cNvSpPr>
          <p:nvPr>
            <p:ph type="body" sz="quarter" idx="13"/>
          </p:nvPr>
        </p:nvSpPr>
        <p:spPr>
          <a:xfrm>
            <a:off x="1981200" y="4800600"/>
            <a:ext cx="5257800" cy="914400"/>
          </a:xfrm>
        </p:spPr>
        <p:txBody>
          <a:bodyPr/>
          <a:lstStyle/>
          <a:p>
            <a:pPr eaLnBrk="1" hangingPunct="1">
              <a:spcBef>
                <a:spcPct val="0"/>
              </a:spcBef>
            </a:pPr>
            <a:endParaRPr lang="en-US" altLang="en-US" sz="1800" dirty="0">
              <a:latin typeface="Arial" panose="020B0604020202020204" pitchFamily="34" charset="0"/>
              <a:cs typeface="Arial" panose="020B0604020202020204" pitchFamily="34" charset="0"/>
            </a:endParaRPr>
          </a:p>
          <a:p>
            <a:pPr eaLnBrk="1" hangingPunct="1"/>
            <a:endParaRPr lang="en-US" altLang="en-US" sz="1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D97CD35-B012-6310-D7DB-32E9ECA6F584}"/>
              </a:ext>
            </a:extLst>
          </p:cNvPr>
          <p:cNvPicPr>
            <a:picLocks noChangeAspect="1"/>
          </p:cNvPicPr>
          <p:nvPr/>
        </p:nvPicPr>
        <p:blipFill>
          <a:blip r:embed="rId3"/>
          <a:stretch>
            <a:fillRect/>
          </a:stretch>
        </p:blipFill>
        <p:spPr>
          <a:xfrm>
            <a:off x="4419600" y="5367498"/>
            <a:ext cx="664522" cy="695004"/>
          </a:xfrm>
          <a:prstGeom prst="rect">
            <a:avLst/>
          </a:prstGeom>
        </p:spPr>
      </p:pic>
    </p:spTree>
    <p:extLst>
      <p:ext uri="{BB962C8B-B14F-4D97-AF65-F5344CB8AC3E}">
        <p14:creationId xmlns:p14="http://schemas.microsoft.com/office/powerpoint/2010/main" val="192726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685800" y="-35766"/>
            <a:ext cx="7848600" cy="914400"/>
          </a:xfrm>
        </p:spPr>
        <p:txBody>
          <a:bodyPr anchor="t">
            <a:no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FOODBORNE ILLNESS RISK FACTORS</a:t>
            </a:r>
          </a:p>
        </p:txBody>
      </p:sp>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pic>
        <p:nvPicPr>
          <p:cNvPr id="2" name="Picture 1">
            <a:extLst>
              <a:ext uri="{FF2B5EF4-FFF2-40B4-BE49-F238E27FC236}">
                <a16:creationId xmlns:a16="http://schemas.microsoft.com/office/drawing/2014/main" id="{812DA611-4DC2-74EF-7F5E-E77EA0AFDBB5}"/>
              </a:ext>
            </a:extLst>
          </p:cNvPr>
          <p:cNvPicPr>
            <a:picLocks noChangeAspect="1"/>
          </p:cNvPicPr>
          <p:nvPr/>
        </p:nvPicPr>
        <p:blipFill>
          <a:blip r:embed="rId2"/>
          <a:stretch>
            <a:fillRect/>
          </a:stretch>
        </p:blipFill>
        <p:spPr>
          <a:xfrm>
            <a:off x="129329" y="228600"/>
            <a:ext cx="357188" cy="376333"/>
          </a:xfrm>
          <a:prstGeom prst="rect">
            <a:avLst/>
          </a:prstGeom>
        </p:spPr>
      </p:pic>
      <p:sp>
        <p:nvSpPr>
          <p:cNvPr id="6" name="TextBox 5">
            <a:extLst>
              <a:ext uri="{FF2B5EF4-FFF2-40B4-BE49-F238E27FC236}">
                <a16:creationId xmlns:a16="http://schemas.microsoft.com/office/drawing/2014/main" id="{2238942B-D777-AA76-F16D-7ED3D2CB023B}"/>
              </a:ext>
            </a:extLst>
          </p:cNvPr>
          <p:cNvSpPr txBox="1"/>
          <p:nvPr/>
        </p:nvSpPr>
        <p:spPr>
          <a:xfrm>
            <a:off x="10886" y="608975"/>
            <a:ext cx="9067800" cy="3437929"/>
          </a:xfrm>
          <a:prstGeom prst="rect">
            <a:avLst/>
          </a:prstGeom>
          <a:noFill/>
        </p:spPr>
        <p:txBody>
          <a:bodyPr wrap="square">
            <a:spAutoFit/>
          </a:bodyPr>
          <a:lstStyle/>
          <a:p>
            <a:r>
              <a:rPr lang="en-US" sz="2000" b="0" dirty="0">
                <a:solidFill>
                  <a:srgbClr val="0B0506"/>
                </a:solidFill>
                <a:latin typeface="Arial" panose="020B0604020202020204" pitchFamily="34" charset="0"/>
              </a:rPr>
              <a:t>There are 5 major risk factors  linked to food handlers' behaviors and food preparation practices </a:t>
            </a:r>
          </a:p>
          <a:p>
            <a:pPr marL="800100" lvl="1" indent="-342900">
              <a:lnSpc>
                <a:spcPct val="150000"/>
              </a:lnSpc>
              <a:buFont typeface="+mj-lt"/>
              <a:buAutoNum type="arabicPeriod"/>
            </a:pPr>
            <a:r>
              <a:rPr lang="en-US" sz="1800" b="0" dirty="0">
                <a:solidFill>
                  <a:srgbClr val="0B0506"/>
                </a:solidFill>
                <a:latin typeface="Arial" panose="020B0604020202020204" pitchFamily="34" charset="0"/>
              </a:rPr>
              <a:t>Poor personal hygiene</a:t>
            </a:r>
          </a:p>
          <a:p>
            <a:pPr marL="800100" lvl="1" indent="-342900">
              <a:lnSpc>
                <a:spcPct val="150000"/>
              </a:lnSpc>
              <a:buFont typeface="+mj-lt"/>
              <a:buAutoNum type="arabicPeriod"/>
            </a:pPr>
            <a:r>
              <a:rPr lang="en-US" sz="1800" b="0" dirty="0">
                <a:solidFill>
                  <a:srgbClr val="0B0506"/>
                </a:solidFill>
                <a:latin typeface="Arial" panose="020B0604020202020204" pitchFamily="34" charset="0"/>
              </a:rPr>
              <a:t>Inadequate cooking</a:t>
            </a:r>
          </a:p>
          <a:p>
            <a:pPr marL="800100" lvl="1" indent="-342900">
              <a:lnSpc>
                <a:spcPct val="150000"/>
              </a:lnSpc>
              <a:buFont typeface="+mj-lt"/>
              <a:buAutoNum type="arabicPeriod"/>
            </a:pPr>
            <a:r>
              <a:rPr lang="en-US" sz="1800" b="0" dirty="0">
                <a:solidFill>
                  <a:srgbClr val="0B0506"/>
                </a:solidFill>
                <a:latin typeface="Arial" panose="020B0604020202020204" pitchFamily="34" charset="0"/>
              </a:rPr>
              <a:t>Improper holding temperatures</a:t>
            </a:r>
          </a:p>
          <a:p>
            <a:pPr marL="800100" lvl="1" indent="-342900">
              <a:lnSpc>
                <a:spcPct val="150000"/>
              </a:lnSpc>
              <a:buFont typeface="+mj-lt"/>
              <a:buAutoNum type="arabicPeriod"/>
            </a:pPr>
            <a:r>
              <a:rPr lang="en-US" sz="1800" b="0" dirty="0">
                <a:solidFill>
                  <a:srgbClr val="0B0506"/>
                </a:solidFill>
                <a:latin typeface="Arial" panose="020B0604020202020204" pitchFamily="34" charset="0"/>
              </a:rPr>
              <a:t>Contaminated equipment</a:t>
            </a:r>
          </a:p>
          <a:p>
            <a:pPr marL="800100" lvl="1" indent="-342900">
              <a:lnSpc>
                <a:spcPct val="150000"/>
              </a:lnSpc>
              <a:buFont typeface="+mj-lt"/>
              <a:buAutoNum type="arabicPeriod"/>
            </a:pPr>
            <a:r>
              <a:rPr lang="en-US" sz="1800" b="0" dirty="0">
                <a:solidFill>
                  <a:srgbClr val="0B0506"/>
                </a:solidFill>
                <a:latin typeface="Arial" panose="020B0604020202020204" pitchFamily="34" charset="0"/>
              </a:rPr>
              <a:t>Food from unsafe sources</a:t>
            </a:r>
          </a:p>
          <a:p>
            <a:pPr lvl="1">
              <a:lnSpc>
                <a:spcPct val="150000"/>
              </a:lnSpc>
            </a:pPr>
            <a:endParaRPr lang="en-US" sz="1600" b="0" dirty="0">
              <a:solidFill>
                <a:srgbClr val="000000"/>
              </a:solidFill>
              <a:latin typeface="Arial" panose="020B0604020202020204" pitchFamily="34" charset="0"/>
            </a:endParaRPr>
          </a:p>
          <a:p>
            <a:pPr>
              <a:lnSpc>
                <a:spcPct val="150000"/>
              </a:lnSpc>
            </a:pPr>
            <a:endParaRPr lang="en-US" sz="1400" b="0" dirty="0">
              <a:solidFill>
                <a:srgbClr val="000000"/>
              </a:solidFill>
              <a:latin typeface="Arial" panose="020B0604020202020204" pitchFamily="34" charset="0"/>
            </a:endParaRPr>
          </a:p>
        </p:txBody>
      </p:sp>
      <p:sp>
        <p:nvSpPr>
          <p:cNvPr id="3" name="Rectangle 2">
            <a:extLst>
              <a:ext uri="{FF2B5EF4-FFF2-40B4-BE49-F238E27FC236}">
                <a16:creationId xmlns:a16="http://schemas.microsoft.com/office/drawing/2014/main" id="{2550570C-463C-9C3D-5767-75623D2BBE5D}"/>
              </a:ext>
            </a:extLst>
          </p:cNvPr>
          <p:cNvSpPr/>
          <p:nvPr/>
        </p:nvSpPr>
        <p:spPr>
          <a:xfrm>
            <a:off x="5729335" y="1795168"/>
            <a:ext cx="3009900" cy="5287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Factors controlled by </a:t>
            </a:r>
          </a:p>
          <a:p>
            <a:pPr algn="ctr"/>
            <a:r>
              <a:rPr lang="en-US" sz="1600" dirty="0">
                <a:solidFill>
                  <a:srgbClr val="FF0000"/>
                </a:solidFill>
                <a:latin typeface="Arial" panose="020B0604020202020204" pitchFamily="34" charset="0"/>
                <a:cs typeface="Arial" panose="020B0604020202020204" pitchFamily="34" charset="0"/>
              </a:rPr>
              <a:t>food handler</a:t>
            </a:r>
          </a:p>
        </p:txBody>
      </p:sp>
      <p:cxnSp>
        <p:nvCxnSpPr>
          <p:cNvPr id="7" name="Straight Arrow Connector 6">
            <a:extLst>
              <a:ext uri="{FF2B5EF4-FFF2-40B4-BE49-F238E27FC236}">
                <a16:creationId xmlns:a16="http://schemas.microsoft.com/office/drawing/2014/main" id="{56CF8921-88C1-EB08-B484-15B179DD5DB3}"/>
              </a:ext>
            </a:extLst>
          </p:cNvPr>
          <p:cNvCxnSpPr>
            <a:cxnSpLocks/>
          </p:cNvCxnSpPr>
          <p:nvPr/>
        </p:nvCxnSpPr>
        <p:spPr>
          <a:xfrm>
            <a:off x="3156641" y="1525861"/>
            <a:ext cx="2572694" cy="314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4ED9368D-7D84-CD4F-11AC-CF0999AA4DDA}"/>
              </a:ext>
            </a:extLst>
          </p:cNvPr>
          <p:cNvCxnSpPr>
            <a:cxnSpLocks/>
          </p:cNvCxnSpPr>
          <p:nvPr/>
        </p:nvCxnSpPr>
        <p:spPr>
          <a:xfrm>
            <a:off x="2888432" y="1945433"/>
            <a:ext cx="28409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748A88F-F124-C0EB-6606-377457639299}"/>
              </a:ext>
            </a:extLst>
          </p:cNvPr>
          <p:cNvCxnSpPr>
            <a:cxnSpLocks/>
            <a:endCxn id="3" idx="1"/>
          </p:cNvCxnSpPr>
          <p:nvPr/>
        </p:nvCxnSpPr>
        <p:spPr>
          <a:xfrm flipV="1">
            <a:off x="4114800" y="2059533"/>
            <a:ext cx="1614535" cy="287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211A2CA-C05E-AD6A-5E0D-5FAC750734C5}"/>
              </a:ext>
            </a:extLst>
          </p:cNvPr>
          <p:cNvCxnSpPr>
            <a:cxnSpLocks/>
          </p:cNvCxnSpPr>
          <p:nvPr/>
        </p:nvCxnSpPr>
        <p:spPr>
          <a:xfrm flipV="1">
            <a:off x="3505200" y="2207669"/>
            <a:ext cx="2224135" cy="5210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677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762000" y="-76206"/>
            <a:ext cx="7315200" cy="609611"/>
          </a:xfrm>
        </p:spPr>
        <p:txBody>
          <a:bodyPr anchor="t">
            <a:norm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POOR PERSONAL HYGIENE</a:t>
            </a:r>
          </a:p>
        </p:txBody>
      </p:sp>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pic>
        <p:nvPicPr>
          <p:cNvPr id="2" name="Picture 1">
            <a:extLst>
              <a:ext uri="{FF2B5EF4-FFF2-40B4-BE49-F238E27FC236}">
                <a16:creationId xmlns:a16="http://schemas.microsoft.com/office/drawing/2014/main" id="{812DA611-4DC2-74EF-7F5E-E77EA0AFDBB5}"/>
              </a:ext>
            </a:extLst>
          </p:cNvPr>
          <p:cNvPicPr>
            <a:picLocks noChangeAspect="1"/>
          </p:cNvPicPr>
          <p:nvPr/>
        </p:nvPicPr>
        <p:blipFill>
          <a:blip r:embed="rId2"/>
          <a:stretch>
            <a:fillRect/>
          </a:stretch>
        </p:blipFill>
        <p:spPr>
          <a:xfrm>
            <a:off x="129329" y="228600"/>
            <a:ext cx="357188" cy="376333"/>
          </a:xfrm>
          <a:prstGeom prst="rect">
            <a:avLst/>
          </a:prstGeom>
        </p:spPr>
      </p:pic>
      <p:sp>
        <p:nvSpPr>
          <p:cNvPr id="6" name="TextBox 5">
            <a:extLst>
              <a:ext uri="{FF2B5EF4-FFF2-40B4-BE49-F238E27FC236}">
                <a16:creationId xmlns:a16="http://schemas.microsoft.com/office/drawing/2014/main" id="{2238942B-D777-AA76-F16D-7ED3D2CB023B}"/>
              </a:ext>
            </a:extLst>
          </p:cNvPr>
          <p:cNvSpPr txBox="1"/>
          <p:nvPr/>
        </p:nvSpPr>
        <p:spPr>
          <a:xfrm>
            <a:off x="76200" y="838200"/>
            <a:ext cx="9067800" cy="4038093"/>
          </a:xfrm>
          <a:prstGeom prst="rect">
            <a:avLst/>
          </a:prstGeom>
          <a:noFill/>
        </p:spPr>
        <p:txBody>
          <a:bodyPr wrap="square">
            <a:spAutoFit/>
          </a:bodyPr>
          <a:lstStyle/>
          <a:p>
            <a:pPr>
              <a:lnSpc>
                <a:spcPct val="150000"/>
              </a:lnSpc>
            </a:pPr>
            <a:r>
              <a:rPr lang="en-US" sz="2400" b="0" dirty="0">
                <a:solidFill>
                  <a:srgbClr val="0B0506"/>
                </a:solidFill>
                <a:latin typeface="Arial" panose="020B0604020202020204" pitchFamily="34" charset="0"/>
              </a:rPr>
              <a:t>People are natural carriers of bacteria-</a:t>
            </a:r>
          </a:p>
          <a:p>
            <a:pPr marL="800100" lvl="1" indent="-342900">
              <a:lnSpc>
                <a:spcPct val="150000"/>
              </a:lnSpc>
              <a:buFont typeface="+mj-lt"/>
              <a:buAutoNum type="arabicPeriod"/>
            </a:pPr>
            <a:r>
              <a:rPr lang="en-US" sz="1800" b="0" dirty="0">
                <a:solidFill>
                  <a:srgbClr val="0B0506"/>
                </a:solidFill>
                <a:latin typeface="Arial" panose="020B0604020202020204" pitchFamily="34" charset="0"/>
              </a:rPr>
              <a:t>Staph bacteria found on skin &amp; hair, regardless of how often you bathe.</a:t>
            </a:r>
          </a:p>
          <a:p>
            <a:pPr marL="800100" lvl="1" indent="-342900">
              <a:spcAft>
                <a:spcPts val="600"/>
              </a:spcAft>
              <a:buFont typeface="+mj-lt"/>
              <a:buAutoNum type="arabicPeriod"/>
            </a:pPr>
            <a:r>
              <a:rPr lang="en-US" sz="1800" b="0" dirty="0">
                <a:solidFill>
                  <a:srgbClr val="0B0506"/>
                </a:solidFill>
                <a:latin typeface="Arial" panose="020B0604020202020204" pitchFamily="34" charset="0"/>
              </a:rPr>
              <a:t>Fecal-oral route of transmission -- Bacteria found in our intestines transferred by poor handwashing to what you touch, then eaten by someone else.</a:t>
            </a:r>
          </a:p>
          <a:p>
            <a:pPr lvl="1">
              <a:spcAft>
                <a:spcPts val="600"/>
              </a:spcAft>
            </a:pPr>
            <a:endParaRPr lang="en-US" sz="1800" b="0" dirty="0">
              <a:solidFill>
                <a:srgbClr val="0B0506"/>
              </a:solidFill>
              <a:latin typeface="Arial" panose="020B0604020202020204" pitchFamily="34" charset="0"/>
            </a:endParaRPr>
          </a:p>
          <a:p>
            <a:r>
              <a:rPr lang="en-US" sz="2400" b="0" dirty="0">
                <a:solidFill>
                  <a:srgbClr val="0B0506"/>
                </a:solidFill>
                <a:latin typeface="Arial" panose="020B0604020202020204" pitchFamily="34" charset="0"/>
              </a:rPr>
              <a:t>People can also carry harmful viruses that are readily transmitted through food or contact with surfaces that are touched by others.</a:t>
            </a:r>
          </a:p>
          <a:p>
            <a:pPr marL="800100" lvl="1" indent="-342900">
              <a:lnSpc>
                <a:spcPct val="150000"/>
              </a:lnSpc>
              <a:buFont typeface="+mj-lt"/>
              <a:buAutoNum type="arabicPeriod"/>
            </a:pPr>
            <a:r>
              <a:rPr lang="en-US" sz="1800" b="0" dirty="0">
                <a:solidFill>
                  <a:srgbClr val="0B0506"/>
                </a:solidFill>
                <a:latin typeface="Arial" panose="020B0604020202020204" pitchFamily="34" charset="0"/>
              </a:rPr>
              <a:t>Norovirus</a:t>
            </a:r>
          </a:p>
          <a:p>
            <a:pPr marL="800100" lvl="1" indent="-342900">
              <a:buFont typeface="+mj-lt"/>
              <a:buAutoNum type="arabicPeriod"/>
            </a:pPr>
            <a:r>
              <a:rPr lang="en-US" sz="1800" b="0" dirty="0">
                <a:solidFill>
                  <a:srgbClr val="0B0506"/>
                </a:solidFill>
                <a:latin typeface="Arial" panose="020B0604020202020204" pitchFamily="34" charset="0"/>
              </a:rPr>
              <a:t>Infection occurs when contaminated food is ingested or contaminated hands encounter mucous membranes(eyes, nose, mouth).</a:t>
            </a:r>
          </a:p>
          <a:p>
            <a:pPr>
              <a:lnSpc>
                <a:spcPct val="150000"/>
              </a:lnSpc>
            </a:pPr>
            <a:endParaRPr lang="en-US"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257749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pic>
        <p:nvPicPr>
          <p:cNvPr id="2" name="Picture 1">
            <a:extLst>
              <a:ext uri="{FF2B5EF4-FFF2-40B4-BE49-F238E27FC236}">
                <a16:creationId xmlns:a16="http://schemas.microsoft.com/office/drawing/2014/main" id="{812DA611-4DC2-74EF-7F5E-E77EA0AFDBB5}"/>
              </a:ext>
            </a:extLst>
          </p:cNvPr>
          <p:cNvPicPr>
            <a:picLocks noChangeAspect="1"/>
          </p:cNvPicPr>
          <p:nvPr/>
        </p:nvPicPr>
        <p:blipFill>
          <a:blip r:embed="rId2"/>
          <a:stretch>
            <a:fillRect/>
          </a:stretch>
        </p:blipFill>
        <p:spPr>
          <a:xfrm>
            <a:off x="129329" y="228600"/>
            <a:ext cx="357188" cy="376333"/>
          </a:xfrm>
          <a:prstGeom prst="rect">
            <a:avLst/>
          </a:prstGeom>
        </p:spPr>
      </p:pic>
      <p:sp>
        <p:nvSpPr>
          <p:cNvPr id="6" name="TextBox 5">
            <a:extLst>
              <a:ext uri="{FF2B5EF4-FFF2-40B4-BE49-F238E27FC236}">
                <a16:creationId xmlns:a16="http://schemas.microsoft.com/office/drawing/2014/main" id="{2238942B-D777-AA76-F16D-7ED3D2CB023B}"/>
              </a:ext>
            </a:extLst>
          </p:cNvPr>
          <p:cNvSpPr txBox="1"/>
          <p:nvPr/>
        </p:nvSpPr>
        <p:spPr>
          <a:xfrm>
            <a:off x="104862" y="1857887"/>
            <a:ext cx="9067800" cy="3832331"/>
          </a:xfrm>
          <a:prstGeom prst="rect">
            <a:avLst/>
          </a:prstGeom>
          <a:noFill/>
        </p:spPr>
        <p:txBody>
          <a:bodyPr wrap="square">
            <a:spAutoFit/>
          </a:bodyPr>
          <a:lstStyle/>
          <a:p>
            <a:pPr marL="800100" lvl="1" indent="-342900">
              <a:lnSpc>
                <a:spcPct val="150000"/>
              </a:lnSpc>
              <a:buFont typeface="+mj-lt"/>
              <a:buAutoNum type="arabicPeriod"/>
            </a:pPr>
            <a:endParaRPr lang="en-US" sz="1600" b="0" dirty="0">
              <a:solidFill>
                <a:srgbClr val="000000"/>
              </a:solidFill>
              <a:latin typeface="Arial" panose="020B0604020202020204" pitchFamily="34" charset="0"/>
            </a:endParaRPr>
          </a:p>
          <a:p>
            <a:pPr>
              <a:lnSpc>
                <a:spcPct val="200000"/>
              </a:lnSpc>
            </a:pPr>
            <a:r>
              <a:rPr lang="en-US" sz="2400" b="0" dirty="0">
                <a:solidFill>
                  <a:srgbClr val="000000"/>
                </a:solidFill>
                <a:latin typeface="Arial" panose="020B0604020202020204" pitchFamily="34" charset="0"/>
              </a:rPr>
              <a:t>People can contaminate food when-</a:t>
            </a:r>
          </a:p>
          <a:p>
            <a:pPr marL="800100" lvl="1" indent="-342900">
              <a:lnSpc>
                <a:spcPct val="200000"/>
              </a:lnSpc>
              <a:buFont typeface="+mj-lt"/>
              <a:buAutoNum type="arabicPeriod"/>
            </a:pPr>
            <a:r>
              <a:rPr lang="en-US" sz="1800" b="0" dirty="0">
                <a:solidFill>
                  <a:srgbClr val="000000"/>
                </a:solidFill>
                <a:latin typeface="Arial" panose="020B0604020202020204" pitchFamily="34" charset="0"/>
              </a:rPr>
              <a:t>They don’t wash their hands after using the restroom.</a:t>
            </a:r>
          </a:p>
          <a:p>
            <a:pPr marL="800100" lvl="1" indent="-342900">
              <a:buFont typeface="+mj-lt"/>
              <a:buAutoNum type="arabicPeriod"/>
            </a:pPr>
            <a:r>
              <a:rPr lang="en-US" sz="1800" b="0" dirty="0">
                <a:solidFill>
                  <a:srgbClr val="000000"/>
                </a:solidFill>
                <a:latin typeface="Arial" panose="020B0604020202020204" pitchFamily="34" charset="0"/>
              </a:rPr>
              <a:t>They come to work when they are sick or have been in contact with a person who is sick.</a:t>
            </a:r>
          </a:p>
          <a:p>
            <a:pPr marL="800100" lvl="1" indent="-342900">
              <a:lnSpc>
                <a:spcPct val="200000"/>
              </a:lnSpc>
              <a:buFont typeface="+mj-lt"/>
              <a:buAutoNum type="arabicPeriod"/>
            </a:pPr>
            <a:r>
              <a:rPr lang="en-US" sz="1800" b="0" dirty="0">
                <a:solidFill>
                  <a:srgbClr val="000000"/>
                </a:solidFill>
                <a:latin typeface="Arial" panose="020B0604020202020204" pitchFamily="34" charset="0"/>
              </a:rPr>
              <a:t>They sneeze into their hands or onto food or food-contact surfaces.</a:t>
            </a:r>
          </a:p>
          <a:p>
            <a:pPr marL="800100" lvl="1" indent="-342900">
              <a:lnSpc>
                <a:spcPct val="200000"/>
              </a:lnSpc>
              <a:buFont typeface="+mj-lt"/>
              <a:buAutoNum type="arabicPeriod"/>
            </a:pPr>
            <a:r>
              <a:rPr lang="en-US" sz="1800" b="0" dirty="0">
                <a:solidFill>
                  <a:srgbClr val="000000"/>
                </a:solidFill>
                <a:latin typeface="Arial" panose="020B0604020202020204" pitchFamily="34" charset="0"/>
              </a:rPr>
              <a:t>They touch dirty food-contact surfaces and equipment and then touch food.</a:t>
            </a:r>
          </a:p>
          <a:p>
            <a:pPr>
              <a:lnSpc>
                <a:spcPct val="200000"/>
              </a:lnSpc>
            </a:pPr>
            <a:r>
              <a:rPr lang="en-US" sz="1600" b="0" i="1" dirty="0">
                <a:solidFill>
                  <a:srgbClr val="FF0000"/>
                </a:solidFill>
                <a:latin typeface="Arial" panose="020B0604020202020204" pitchFamily="34" charset="0"/>
              </a:rPr>
              <a:t>Avoid personal behaviors that can contaminate food!</a:t>
            </a:r>
          </a:p>
        </p:txBody>
      </p:sp>
      <p:sp>
        <p:nvSpPr>
          <p:cNvPr id="5" name="Rectangle 3">
            <a:extLst>
              <a:ext uri="{FF2B5EF4-FFF2-40B4-BE49-F238E27FC236}">
                <a16:creationId xmlns:a16="http://schemas.microsoft.com/office/drawing/2014/main" id="{69749AF8-7BFC-5643-7308-5382A8B8F8CF}"/>
              </a:ext>
            </a:extLst>
          </p:cNvPr>
          <p:cNvSpPr txBox="1">
            <a:spLocks noChangeArrowheads="1"/>
          </p:cNvSpPr>
          <p:nvPr/>
        </p:nvSpPr>
        <p:spPr>
          <a:xfrm>
            <a:off x="486517" y="685800"/>
            <a:ext cx="8505083" cy="990600"/>
          </a:xfrm>
          <a:prstGeom prst="rect">
            <a:avLst/>
          </a:prstGeom>
          <a:solidFill>
            <a:srgbClr val="FFFF00"/>
          </a:solidFill>
          <a:ln>
            <a:solidFill>
              <a:schemeClr val="tx1">
                <a:lumMod val="40000"/>
                <a:lumOff val="60000"/>
              </a:schemeClr>
            </a:solid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buFontTx/>
              <a:buNone/>
            </a:pPr>
            <a:endParaRPr lang="en-US" altLang="en-US" sz="2400" b="0" dirty="0"/>
          </a:p>
          <a:p>
            <a:pPr eaLnBrk="1" hangingPunct="1">
              <a:defRPr/>
            </a:pPr>
            <a:r>
              <a:rPr lang="en-US" sz="1400" dirty="0">
                <a:latin typeface="Arial" panose="020B0604020202020204" pitchFamily="34" charset="0"/>
                <a:cs typeface="Arial" panose="020B0604020202020204" pitchFamily="34" charset="0"/>
              </a:rPr>
              <a:t>A large percentage of foodborne disease outbreaks are spread by contaminated hands.</a:t>
            </a:r>
          </a:p>
          <a:p>
            <a:pPr eaLnBrk="1" hangingPunct="1">
              <a:defRPr/>
            </a:pPr>
            <a:r>
              <a:rPr lang="en-US" sz="1400" dirty="0">
                <a:latin typeface="Arial" panose="020B0604020202020204" pitchFamily="34" charset="0"/>
                <a:cs typeface="Arial" panose="020B0604020202020204" pitchFamily="34" charset="0"/>
              </a:rPr>
              <a:t>Handwashing can reduce the risk of foodborne illness and other infections ~ </a:t>
            </a:r>
            <a:r>
              <a:rPr lang="en-US" sz="1400" i="1" dirty="0">
                <a:latin typeface="Arial" panose="020B0604020202020204" pitchFamily="34" charset="0"/>
                <a:cs typeface="Arial" panose="020B0604020202020204" pitchFamily="34" charset="0"/>
              </a:rPr>
              <a:t>CDC</a:t>
            </a:r>
          </a:p>
          <a:p>
            <a:pPr eaLnBrk="1" hangingPunct="1">
              <a:defRPr/>
            </a:pPr>
            <a:r>
              <a:rPr lang="en-US" sz="1400" dirty="0">
                <a:latin typeface="Arial" panose="020B0604020202020204" pitchFamily="34" charset="0"/>
                <a:cs typeface="Arial" panose="020B0604020202020204" pitchFamily="34" charset="0"/>
              </a:rPr>
              <a:t>Washing hands with soap and water could reduce deaths from diarrheal disease by up to 50%</a:t>
            </a:r>
            <a:endParaRPr lang="en-US" sz="1400" i="1" dirty="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
            </a:pPr>
            <a:endParaRPr lang="en-US" altLang="en-US" b="1" dirty="0"/>
          </a:p>
        </p:txBody>
      </p:sp>
      <p:sp>
        <p:nvSpPr>
          <p:cNvPr id="9" name="Rectangle 5">
            <a:extLst>
              <a:ext uri="{FF2B5EF4-FFF2-40B4-BE49-F238E27FC236}">
                <a16:creationId xmlns:a16="http://schemas.microsoft.com/office/drawing/2014/main" id="{DE4637B4-B454-79E9-21C9-3F70700E80B4}"/>
              </a:ext>
            </a:extLst>
          </p:cNvPr>
          <p:cNvSpPr>
            <a:spLocks noGrp="1" noChangeArrowheads="1"/>
          </p:cNvSpPr>
          <p:nvPr>
            <p:ph type="title"/>
          </p:nvPr>
        </p:nvSpPr>
        <p:spPr>
          <a:xfrm>
            <a:off x="762000" y="-76206"/>
            <a:ext cx="7315200" cy="609611"/>
          </a:xfrm>
        </p:spPr>
        <p:txBody>
          <a:bodyPr anchor="t">
            <a:norm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POOR PERSONAL HYGIENE</a:t>
            </a:r>
          </a:p>
        </p:txBody>
      </p:sp>
    </p:spTree>
    <p:extLst>
      <p:ext uri="{BB962C8B-B14F-4D97-AF65-F5344CB8AC3E}">
        <p14:creationId xmlns:p14="http://schemas.microsoft.com/office/powerpoint/2010/main" val="1803071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ndwashing poster for schoos">
            <a:extLst>
              <a:ext uri="{FF2B5EF4-FFF2-40B4-BE49-F238E27FC236}">
                <a16:creationId xmlns:a16="http://schemas.microsoft.com/office/drawing/2014/main" id="{97D0B9B4-58D9-C3AE-B2D3-D38516CF89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609600"/>
            <a:ext cx="7772399" cy="542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39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52400" y="692548"/>
            <a:ext cx="82296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
            </a:pPr>
            <a:r>
              <a:rPr lang="en-US" altLang="en-US" sz="2100" dirty="0">
                <a:latin typeface="Times New Roman" panose="02020603050405020304" pitchFamily="18" charset="0"/>
              </a:rPr>
              <a:t>   </a:t>
            </a:r>
            <a:r>
              <a:rPr lang="en-US" altLang="en-US" sz="1800" dirty="0">
                <a:solidFill>
                  <a:srgbClr val="0B0506"/>
                </a:solidFill>
                <a:latin typeface="Arial" panose="020B0604020202020204" pitchFamily="34" charset="0"/>
              </a:rPr>
              <a:t>Before starting work</a:t>
            </a:r>
          </a:p>
          <a:p>
            <a:pPr eaLnBrk="1" hangingPunct="1">
              <a:spcBef>
                <a:spcPct val="50000"/>
              </a:spcBef>
              <a:buFont typeface="Wingdings" panose="05000000000000000000" pitchFamily="2" charset="2"/>
              <a:buChar char="§"/>
            </a:pPr>
            <a:r>
              <a:rPr lang="en-US" altLang="en-US" sz="1800" dirty="0">
                <a:solidFill>
                  <a:srgbClr val="0B0506"/>
                </a:solidFill>
                <a:latin typeface="Arial" panose="020B0604020202020204" pitchFamily="34" charset="0"/>
              </a:rPr>
              <a:t>   After using the restroom</a:t>
            </a:r>
          </a:p>
          <a:p>
            <a:pPr eaLnBrk="1" hangingPunct="1">
              <a:spcBef>
                <a:spcPct val="50000"/>
              </a:spcBef>
              <a:buFont typeface="Wingdings" panose="05000000000000000000" pitchFamily="2" charset="2"/>
              <a:buChar char="§"/>
            </a:pPr>
            <a:r>
              <a:rPr lang="en-US" altLang="en-US" sz="1800" dirty="0">
                <a:solidFill>
                  <a:srgbClr val="0B0506"/>
                </a:solidFill>
                <a:latin typeface="Arial" panose="020B0604020202020204" pitchFamily="34" charset="0"/>
              </a:rPr>
              <a:t>   After coughing, sneezing, smoking, </a:t>
            </a:r>
          </a:p>
          <a:p>
            <a:pPr eaLnBrk="1" hangingPunct="1">
              <a:lnSpc>
                <a:spcPct val="70000"/>
              </a:lnSpc>
              <a:spcBef>
                <a:spcPct val="30000"/>
              </a:spcBef>
              <a:buFont typeface="Wingdings" panose="05000000000000000000" pitchFamily="2" charset="2"/>
              <a:buNone/>
            </a:pPr>
            <a:r>
              <a:rPr lang="en-US" altLang="en-US" sz="1800" dirty="0">
                <a:solidFill>
                  <a:srgbClr val="0B0506"/>
                </a:solidFill>
                <a:latin typeface="Arial" panose="020B0604020202020204" pitchFamily="34" charset="0"/>
              </a:rPr>
              <a:t>     eating or drinking</a:t>
            </a:r>
          </a:p>
          <a:p>
            <a:pPr eaLnBrk="1" hangingPunct="1">
              <a:lnSpc>
                <a:spcPct val="90000"/>
              </a:lnSpc>
              <a:spcBef>
                <a:spcPct val="50000"/>
              </a:spcBef>
              <a:buFont typeface="Wingdings" panose="05000000000000000000" pitchFamily="2" charset="2"/>
              <a:buChar char="§"/>
            </a:pPr>
            <a:r>
              <a:rPr lang="en-US" altLang="en-US" sz="1800" dirty="0">
                <a:solidFill>
                  <a:srgbClr val="0B0506"/>
                </a:solidFill>
                <a:latin typeface="Arial" panose="020B0604020202020204" pitchFamily="34" charset="0"/>
              </a:rPr>
              <a:t>   After blowing or touching your nose</a:t>
            </a:r>
          </a:p>
          <a:p>
            <a:pPr eaLnBrk="1" hangingPunct="1">
              <a:spcBef>
                <a:spcPct val="50000"/>
              </a:spcBef>
              <a:buFont typeface="Wingdings" panose="05000000000000000000" pitchFamily="2" charset="2"/>
              <a:buChar char="§"/>
            </a:pPr>
            <a:r>
              <a:rPr lang="en-US" altLang="en-US" sz="1800" dirty="0">
                <a:solidFill>
                  <a:srgbClr val="0B0506"/>
                </a:solidFill>
                <a:latin typeface="Arial" panose="020B0604020202020204" pitchFamily="34" charset="0"/>
              </a:rPr>
              <a:t>   After touching face, hair, mouth, sores</a:t>
            </a:r>
          </a:p>
          <a:p>
            <a:pPr eaLnBrk="1" hangingPunct="1">
              <a:spcBef>
                <a:spcPct val="50000"/>
              </a:spcBef>
              <a:buFont typeface="Wingdings" panose="05000000000000000000" pitchFamily="2" charset="2"/>
              <a:buChar char="§"/>
            </a:pPr>
            <a:r>
              <a:rPr lang="en-US" altLang="en-US" sz="1800" dirty="0">
                <a:solidFill>
                  <a:srgbClr val="0B0506"/>
                </a:solidFill>
                <a:latin typeface="Arial" panose="020B0604020202020204" pitchFamily="34" charset="0"/>
              </a:rPr>
              <a:t>   After touching raw poultry, meat, fish</a:t>
            </a:r>
          </a:p>
          <a:p>
            <a:pPr eaLnBrk="1" hangingPunct="1">
              <a:spcBef>
                <a:spcPct val="50000"/>
              </a:spcBef>
              <a:buFont typeface="Wingdings" panose="05000000000000000000" pitchFamily="2" charset="2"/>
              <a:buChar char="§"/>
            </a:pPr>
            <a:r>
              <a:rPr lang="en-US" altLang="en-US" sz="1800" dirty="0">
                <a:solidFill>
                  <a:srgbClr val="0B0506"/>
                </a:solidFill>
                <a:latin typeface="Arial" panose="020B0604020202020204" pitchFamily="34" charset="0"/>
              </a:rPr>
              <a:t>   Between handling money or food</a:t>
            </a:r>
          </a:p>
          <a:p>
            <a:pPr eaLnBrk="1" hangingPunct="1">
              <a:spcBef>
                <a:spcPct val="15000"/>
              </a:spcBef>
              <a:buFont typeface="Wingdings" panose="05000000000000000000" pitchFamily="2" charset="2"/>
              <a:buChar char="§"/>
            </a:pPr>
            <a:r>
              <a:rPr lang="en-US" altLang="en-US" sz="1800" dirty="0">
                <a:solidFill>
                  <a:srgbClr val="0B0506"/>
                </a:solidFill>
                <a:latin typeface="Arial" panose="020B0604020202020204" pitchFamily="34" charset="0"/>
              </a:rPr>
              <a:t>   After touching dirty dishes, equipment,</a:t>
            </a:r>
          </a:p>
          <a:p>
            <a:pPr eaLnBrk="1" hangingPunct="1">
              <a:lnSpc>
                <a:spcPct val="55000"/>
              </a:lnSpc>
              <a:spcBef>
                <a:spcPct val="15000"/>
              </a:spcBef>
              <a:buFont typeface="Wingdings" panose="05000000000000000000" pitchFamily="2" charset="2"/>
              <a:buNone/>
            </a:pPr>
            <a:r>
              <a:rPr lang="en-US" altLang="en-US" sz="1800" dirty="0">
                <a:solidFill>
                  <a:srgbClr val="0B0506"/>
                </a:solidFill>
                <a:latin typeface="Arial" panose="020B0604020202020204" pitchFamily="34" charset="0"/>
              </a:rPr>
              <a:t>     and utensils</a:t>
            </a:r>
          </a:p>
          <a:p>
            <a:pPr eaLnBrk="1" hangingPunct="1">
              <a:spcBef>
                <a:spcPct val="50000"/>
              </a:spcBef>
              <a:buFont typeface="Wingdings" panose="05000000000000000000" pitchFamily="2" charset="2"/>
              <a:buChar char="§"/>
            </a:pPr>
            <a:r>
              <a:rPr lang="en-US" altLang="en-US" sz="1800" dirty="0">
                <a:solidFill>
                  <a:srgbClr val="0B0506"/>
                </a:solidFill>
                <a:latin typeface="Arial" panose="020B0604020202020204" pitchFamily="34" charset="0"/>
              </a:rPr>
              <a:t>   After touching trash, floors, soiled linens</a:t>
            </a:r>
          </a:p>
          <a:p>
            <a:pPr eaLnBrk="1" hangingPunct="1">
              <a:spcBef>
                <a:spcPct val="50000"/>
              </a:spcBef>
              <a:buFont typeface="Wingdings" panose="05000000000000000000" pitchFamily="2" charset="2"/>
              <a:buChar char="§"/>
            </a:pPr>
            <a:r>
              <a:rPr lang="en-US" altLang="en-US" sz="1800" dirty="0">
                <a:solidFill>
                  <a:srgbClr val="0B0506"/>
                </a:solidFill>
                <a:latin typeface="Arial" panose="020B0604020202020204" pitchFamily="34" charset="0"/>
              </a:rPr>
              <a:t>   After using cleaners or chemicals</a:t>
            </a:r>
          </a:p>
          <a:p>
            <a:pPr eaLnBrk="1" hangingPunct="1">
              <a:spcBef>
                <a:spcPct val="50000"/>
              </a:spcBef>
              <a:buFont typeface="Wingdings" panose="05000000000000000000" pitchFamily="2" charset="2"/>
              <a:buChar char="§"/>
            </a:pPr>
            <a:r>
              <a:rPr lang="en-US" altLang="en-US" sz="1800" dirty="0">
                <a:solidFill>
                  <a:srgbClr val="0B0506"/>
                </a:solidFill>
                <a:latin typeface="Arial" panose="020B0604020202020204" pitchFamily="34" charset="0"/>
              </a:rPr>
              <a:t>   Before handling single use items (i.e., cups, utensils, etc</a:t>
            </a:r>
            <a:r>
              <a:rPr lang="en-US" altLang="en-US" sz="2100" dirty="0">
                <a:solidFill>
                  <a:srgbClr val="0B0506"/>
                </a:solidFill>
                <a:latin typeface="Times New Roman" panose="02020603050405020304" pitchFamily="18" charset="0"/>
              </a:rPr>
              <a:t>.)</a:t>
            </a:r>
          </a:p>
        </p:txBody>
      </p:sp>
      <p:pic>
        <p:nvPicPr>
          <p:cNvPr id="31747" name="Picture 3" descr="wash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523764"/>
            <a:ext cx="1600200" cy="181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1403350" y="0"/>
            <a:ext cx="58356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50000"/>
              </a:spcBef>
              <a:buFontTx/>
              <a:buNone/>
            </a:pPr>
            <a:r>
              <a:rPr lang="en-US" altLang="en-US" dirty="0">
                <a:solidFill>
                  <a:srgbClr val="0070C0"/>
                </a:solidFill>
                <a:latin typeface="Arial" panose="020B0604020202020204" pitchFamily="34" charset="0"/>
              </a:rPr>
              <a:t>WHEN TO WASH HANDS</a:t>
            </a:r>
          </a:p>
        </p:txBody>
      </p:sp>
    </p:spTree>
    <p:extLst>
      <p:ext uri="{BB962C8B-B14F-4D97-AF65-F5344CB8AC3E}">
        <p14:creationId xmlns:p14="http://schemas.microsoft.com/office/powerpoint/2010/main" val="2618251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0992" y="1892174"/>
            <a:ext cx="8153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spcBef>
                <a:spcPct val="30000"/>
              </a:spcBef>
              <a:buFont typeface="Wingdings" panose="05000000000000000000" pitchFamily="2" charset="2"/>
              <a:buNone/>
            </a:pPr>
            <a:r>
              <a:rPr lang="en-US" altLang="en-US" sz="2000" dirty="0">
                <a:solidFill>
                  <a:srgbClr val="0B0506"/>
                </a:solidFill>
                <a:latin typeface="Arial" panose="020B0604020202020204" pitchFamily="34" charset="0"/>
              </a:rPr>
              <a:t>Wearing gloves</a:t>
            </a:r>
            <a:r>
              <a:rPr lang="en-US" altLang="en-US" sz="1800" dirty="0">
                <a:solidFill>
                  <a:srgbClr val="0B0506"/>
                </a:solidFill>
                <a:latin typeface="Arial" panose="020B0604020202020204" pitchFamily="34" charset="0"/>
              </a:rPr>
              <a:t>:</a:t>
            </a:r>
            <a:endParaRPr lang="en-US" altLang="en-US" sz="1800" b="0" dirty="0">
              <a:solidFill>
                <a:srgbClr val="0B0506"/>
              </a:solidFill>
              <a:latin typeface="Arial" panose="020B0604020202020204" pitchFamily="34" charset="0"/>
            </a:endParaRPr>
          </a:p>
          <a:p>
            <a:pPr marL="800100" lvl="1" indent="-342900" eaLnBrk="1" hangingPunct="1">
              <a:spcBef>
                <a:spcPct val="30000"/>
              </a:spcBef>
              <a:buFont typeface="+mj-lt"/>
              <a:buAutoNum type="arabicPeriod"/>
            </a:pPr>
            <a:r>
              <a:rPr lang="en-US" altLang="en-US" sz="1600" b="0" dirty="0">
                <a:solidFill>
                  <a:srgbClr val="0B0506"/>
                </a:solidFill>
                <a:latin typeface="Arial" panose="020B0604020202020204" pitchFamily="34" charset="0"/>
              </a:rPr>
              <a:t>Wash and dry hands before putting on gloves.</a:t>
            </a:r>
          </a:p>
          <a:p>
            <a:pPr marL="800100" lvl="1" indent="-342900" eaLnBrk="1" hangingPunct="1">
              <a:spcBef>
                <a:spcPct val="30000"/>
              </a:spcBef>
              <a:buFont typeface="+mj-lt"/>
              <a:buAutoNum type="arabicPeriod"/>
            </a:pPr>
            <a:r>
              <a:rPr lang="en-US" altLang="en-US" sz="1600" b="0" dirty="0">
                <a:solidFill>
                  <a:srgbClr val="0B0506"/>
                </a:solidFill>
                <a:latin typeface="Arial" panose="020B0604020202020204" pitchFamily="34" charset="0"/>
              </a:rPr>
              <a:t>Select the correct glove size to ensure proper fit.</a:t>
            </a:r>
          </a:p>
          <a:p>
            <a:pPr marL="800100" lvl="1" indent="-342900" eaLnBrk="1" hangingPunct="1">
              <a:spcBef>
                <a:spcPct val="30000"/>
              </a:spcBef>
              <a:buFont typeface="+mj-lt"/>
              <a:buAutoNum type="arabicPeriod"/>
            </a:pPr>
            <a:r>
              <a:rPr lang="en-US" altLang="en-US" sz="1600" b="0" dirty="0">
                <a:solidFill>
                  <a:srgbClr val="0B0506"/>
                </a:solidFill>
                <a:latin typeface="Arial" panose="020B0604020202020204" pitchFamily="34" charset="0"/>
              </a:rPr>
              <a:t>Hold gloves by the edge when putting them on.</a:t>
            </a:r>
          </a:p>
          <a:p>
            <a:pPr marL="800100" lvl="1" indent="-342900" eaLnBrk="1" hangingPunct="1">
              <a:spcBef>
                <a:spcPct val="30000"/>
              </a:spcBef>
              <a:buFont typeface="+mj-lt"/>
              <a:buAutoNum type="arabicPeriod"/>
            </a:pPr>
            <a:r>
              <a:rPr lang="en-US" altLang="en-US" sz="1600" b="0" dirty="0">
                <a:solidFill>
                  <a:srgbClr val="0B0506"/>
                </a:solidFill>
                <a:latin typeface="Arial" panose="020B0604020202020204" pitchFamily="34" charset="0"/>
              </a:rPr>
              <a:t>NEVER blow into gloves</a:t>
            </a:r>
          </a:p>
          <a:p>
            <a:pPr marL="800100" lvl="1" indent="-342900" eaLnBrk="1" hangingPunct="1">
              <a:spcBef>
                <a:spcPct val="30000"/>
              </a:spcBef>
              <a:buFont typeface="+mj-lt"/>
              <a:buAutoNum type="arabicPeriod"/>
            </a:pPr>
            <a:r>
              <a:rPr lang="en-US" altLang="en-US" sz="1600" b="0" dirty="0">
                <a:solidFill>
                  <a:srgbClr val="0B0506"/>
                </a:solidFill>
                <a:latin typeface="Arial" panose="020B0604020202020204" pitchFamily="34" charset="0"/>
              </a:rPr>
              <a:t>NEVER roll gloves to make them easier to put on.</a:t>
            </a:r>
          </a:p>
          <a:p>
            <a:pPr eaLnBrk="1" hangingPunct="1">
              <a:lnSpc>
                <a:spcPct val="70000"/>
              </a:lnSpc>
              <a:spcBef>
                <a:spcPct val="30000"/>
              </a:spcBef>
              <a:buFont typeface="Wingdings" panose="05000000000000000000" pitchFamily="2" charset="2"/>
              <a:buNone/>
            </a:pPr>
            <a:endParaRPr lang="en-US" altLang="en-US" sz="2400" dirty="0">
              <a:effectLst>
                <a:outerShdw blurRad="50800" dist="50800" dir="5400000" algn="ctr" rotWithShape="0">
                  <a:srgbClr val="0B0506"/>
                </a:outerShdw>
              </a:effectLst>
              <a:latin typeface="Arial" panose="020B0604020202020204" pitchFamily="34" charset="0"/>
            </a:endParaRPr>
          </a:p>
          <a:p>
            <a:pPr eaLnBrk="1" hangingPunct="1">
              <a:lnSpc>
                <a:spcPct val="70000"/>
              </a:lnSpc>
              <a:spcBef>
                <a:spcPts val="0"/>
              </a:spcBef>
              <a:spcAft>
                <a:spcPts val="600"/>
              </a:spcAft>
              <a:buFont typeface="Wingdings" panose="05000000000000000000" pitchFamily="2" charset="2"/>
              <a:buNone/>
            </a:pPr>
            <a:r>
              <a:rPr lang="en-US" altLang="en-US" sz="2000" dirty="0">
                <a:solidFill>
                  <a:srgbClr val="0B0506"/>
                </a:solidFill>
                <a:latin typeface="Arial" panose="020B0604020202020204" pitchFamily="34" charset="0"/>
              </a:rPr>
              <a:t>Change Gloves:</a:t>
            </a:r>
          </a:p>
          <a:p>
            <a:pPr marL="800100" lvl="1" indent="-342900" eaLnBrk="1" hangingPunct="1">
              <a:spcBef>
                <a:spcPts val="576"/>
              </a:spcBef>
              <a:buFont typeface="+mj-lt"/>
              <a:buAutoNum type="arabicPeriod"/>
            </a:pPr>
            <a:r>
              <a:rPr lang="en-US" altLang="en-US" sz="1600" b="0" dirty="0">
                <a:solidFill>
                  <a:srgbClr val="0B0506"/>
                </a:solidFill>
                <a:latin typeface="Arial" panose="020B0604020202020204" pitchFamily="34" charset="0"/>
              </a:rPr>
              <a:t>When they become dirty or torn.</a:t>
            </a:r>
          </a:p>
          <a:p>
            <a:pPr marL="800100" lvl="1" indent="-342900" eaLnBrk="1" hangingPunct="1">
              <a:spcBef>
                <a:spcPts val="576"/>
              </a:spcBef>
              <a:buFont typeface="+mj-lt"/>
              <a:buAutoNum type="arabicPeriod"/>
            </a:pPr>
            <a:r>
              <a:rPr lang="en-US" altLang="en-US" sz="1600" b="0" dirty="0">
                <a:solidFill>
                  <a:srgbClr val="0B0506"/>
                </a:solidFill>
                <a:latin typeface="Arial" panose="020B0604020202020204" pitchFamily="34" charset="0"/>
              </a:rPr>
              <a:t>Before starting a different task.</a:t>
            </a:r>
          </a:p>
          <a:p>
            <a:pPr marL="800100" lvl="1" indent="-342900" eaLnBrk="1" hangingPunct="1">
              <a:spcBef>
                <a:spcPts val="576"/>
              </a:spcBef>
              <a:buFont typeface="+mj-lt"/>
              <a:buAutoNum type="arabicPeriod"/>
            </a:pPr>
            <a:r>
              <a:rPr lang="en-US" altLang="en-US" sz="1600" b="0" dirty="0">
                <a:solidFill>
                  <a:srgbClr val="0B0506"/>
                </a:solidFill>
                <a:latin typeface="Arial" panose="020B0604020202020204" pitchFamily="34" charset="0"/>
              </a:rPr>
              <a:t>After handling raw meat and before handling cooked or ready-to-eat foods</a:t>
            </a:r>
            <a:r>
              <a:rPr lang="en-US" altLang="en-US" sz="1600" b="0" dirty="0">
                <a:latin typeface="Arial" panose="020B0604020202020204" pitchFamily="34" charset="0"/>
              </a:rPr>
              <a:t>.</a:t>
            </a:r>
          </a:p>
        </p:txBody>
      </p:sp>
      <p:sp>
        <p:nvSpPr>
          <p:cNvPr id="41987" name="Text Box 4"/>
          <p:cNvSpPr txBox="1">
            <a:spLocks noChangeArrowheads="1"/>
          </p:cNvSpPr>
          <p:nvPr/>
        </p:nvSpPr>
        <p:spPr bwMode="auto">
          <a:xfrm>
            <a:off x="615192" y="-57879"/>
            <a:ext cx="6985000"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5000"/>
              </a:lnSpc>
              <a:spcBef>
                <a:spcPct val="50000"/>
              </a:spcBef>
              <a:buFontTx/>
              <a:buNone/>
            </a:pPr>
            <a:r>
              <a:rPr lang="en-US" altLang="en-US" sz="3600" dirty="0">
                <a:latin typeface="Times New Roman" panose="02020603050405020304" pitchFamily="18" charset="0"/>
              </a:rPr>
              <a:t>     </a:t>
            </a:r>
            <a:r>
              <a:rPr lang="en-US" altLang="en-US" dirty="0">
                <a:solidFill>
                  <a:srgbClr val="0070C0"/>
                </a:solidFill>
                <a:latin typeface="Arial" panose="020B0604020202020204" pitchFamily="34" charset="0"/>
              </a:rPr>
              <a:t>USING GLOVES PROPERLY</a:t>
            </a:r>
            <a:endParaRPr lang="en-US" altLang="en-US" b="0" dirty="0">
              <a:solidFill>
                <a:srgbClr val="0070C0"/>
              </a:solidFill>
              <a:latin typeface="Arial" panose="020B0604020202020204" pitchFamily="34" charset="0"/>
            </a:endParaRPr>
          </a:p>
        </p:txBody>
      </p:sp>
      <p:pic>
        <p:nvPicPr>
          <p:cNvPr id="41988" name="Picture 6" descr="j0258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5" y="-57879"/>
            <a:ext cx="650147" cy="5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7"/>
          <p:cNvSpPr txBox="1">
            <a:spLocks noChangeArrowheads="1"/>
          </p:cNvSpPr>
          <p:nvPr/>
        </p:nvSpPr>
        <p:spPr bwMode="auto">
          <a:xfrm>
            <a:off x="1295400" y="637043"/>
            <a:ext cx="5867401" cy="635046"/>
          </a:xfrm>
          <a:prstGeom prst="rect">
            <a:avLst/>
          </a:prstGeom>
          <a:solidFill>
            <a:schemeClr val="bg2">
              <a:lumMod val="90000"/>
            </a:schemeClr>
          </a:solidFill>
          <a:ln w="9525">
            <a:solidFill>
              <a:schemeClr val="tx1"/>
            </a:solidFill>
            <a:miter lim="800000"/>
            <a:headEnd/>
            <a:tailEnd/>
          </a:ln>
        </p:spPr>
        <p:txBody>
          <a:bodyPr wrap="square">
            <a:spAutoFit/>
          </a:bodyPr>
          <a:lstStyle/>
          <a:p>
            <a:pPr algn="ctr" eaLnBrk="1" hangingPunct="1">
              <a:lnSpc>
                <a:spcPct val="70000"/>
              </a:lnSpc>
              <a:spcBef>
                <a:spcPct val="30000"/>
              </a:spcBef>
              <a:buFont typeface="Wingdings" pitchFamily="2" charset="2"/>
              <a:buNone/>
              <a:defRPr/>
            </a:pPr>
            <a:r>
              <a:rPr lang="en-US" sz="3200" i="1" dirty="0">
                <a:cs typeface="Arial" charset="0"/>
              </a:rPr>
              <a:t> </a:t>
            </a:r>
            <a:r>
              <a:rPr lang="en-US" sz="1800" i="1" dirty="0">
                <a:latin typeface="Arial" panose="020B0604020202020204" pitchFamily="34" charset="0"/>
              </a:rPr>
              <a:t>Always wash hands </a:t>
            </a:r>
            <a:r>
              <a:rPr lang="en-US" sz="1800" i="1" u="sng" dirty="0">
                <a:latin typeface="Arial" panose="020B0604020202020204" pitchFamily="34" charset="0"/>
              </a:rPr>
              <a:t>before </a:t>
            </a:r>
            <a:r>
              <a:rPr lang="en-US" sz="1800" i="1" dirty="0">
                <a:latin typeface="Arial" panose="020B0604020202020204" pitchFamily="34" charset="0"/>
              </a:rPr>
              <a:t>putting on gloves </a:t>
            </a:r>
            <a:r>
              <a:rPr lang="en-US" sz="1800" i="1" u="sng" dirty="0">
                <a:latin typeface="Arial" panose="020B0604020202020204" pitchFamily="34" charset="0"/>
              </a:rPr>
              <a:t>and </a:t>
            </a:r>
            <a:r>
              <a:rPr lang="en-US" sz="1800" i="1" dirty="0">
                <a:latin typeface="Arial" panose="020B0604020202020204" pitchFamily="34" charset="0"/>
              </a:rPr>
              <a:t>when changing to a fresh pair.</a:t>
            </a:r>
          </a:p>
        </p:txBody>
      </p:sp>
      <p:pic>
        <p:nvPicPr>
          <p:cNvPr id="4199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489" y="3894465"/>
            <a:ext cx="1320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AF29C12-919F-659F-2259-E5F9637DC932}"/>
              </a:ext>
            </a:extLst>
          </p:cNvPr>
          <p:cNvPicPr>
            <a:picLocks noChangeAspect="1"/>
          </p:cNvPicPr>
          <p:nvPr/>
        </p:nvPicPr>
        <p:blipFill>
          <a:blip r:embed="rId5"/>
          <a:stretch>
            <a:fillRect/>
          </a:stretch>
        </p:blipFill>
        <p:spPr>
          <a:xfrm>
            <a:off x="7634489" y="1905000"/>
            <a:ext cx="1348573" cy="11525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609600"/>
            <a:ext cx="8229600" cy="1143000"/>
          </a:xfrm>
        </p:spPr>
        <p:txBody>
          <a:bodyPr rtlCol="0" anchor="t">
            <a:normAutofit/>
          </a:bodyPr>
          <a:lstStyle/>
          <a:p>
            <a:pPr eaLnBrk="1" fontAlgn="auto" hangingPunct="1">
              <a:spcAft>
                <a:spcPts val="0"/>
              </a:spcAft>
              <a:defRPr/>
            </a:pPr>
            <a:r>
              <a:rPr lang="en-US" sz="2400" b="1" dirty="0">
                <a:solidFill>
                  <a:srgbClr val="000000"/>
                </a:solidFill>
                <a:latin typeface="Arial" panose="020B0604020202020204" pitchFamily="34" charset="0"/>
                <a:cs typeface="Arial" panose="020B0604020202020204" pitchFamily="34" charset="0"/>
              </a:rPr>
              <a:t>Minimize Bare-Hand Contact by Using Suitable Utensils</a:t>
            </a:r>
          </a:p>
        </p:txBody>
      </p:sp>
      <p:sp>
        <p:nvSpPr>
          <p:cNvPr id="35843" name="Rectangle 3"/>
          <p:cNvSpPr>
            <a:spLocks noGrp="1" noChangeArrowheads="1"/>
          </p:cNvSpPr>
          <p:nvPr>
            <p:ph idx="1"/>
          </p:nvPr>
        </p:nvSpPr>
        <p:spPr>
          <a:xfrm>
            <a:off x="152400" y="1214296"/>
            <a:ext cx="8229600" cy="4525963"/>
          </a:xfrm>
        </p:spPr>
        <p:txBody>
          <a:bodyPr>
            <a:normAutofit/>
          </a:bodyPr>
          <a:lstStyle/>
          <a:p>
            <a:pPr eaLnBrk="1" hangingPunct="1">
              <a:buFont typeface="Arial" charset="0"/>
              <a:buChar char="•"/>
              <a:defRPr/>
            </a:pPr>
            <a:r>
              <a:rPr lang="en-US" altLang="en-US" sz="2000" dirty="0">
                <a:solidFill>
                  <a:srgbClr val="000000"/>
                </a:solidFill>
                <a:latin typeface="Arial" panose="020B0604020202020204" pitchFamily="34" charset="0"/>
                <a:cs typeface="Arial" panose="020B0604020202020204" pitchFamily="34" charset="0"/>
              </a:rPr>
              <a:t>Deli tissues</a:t>
            </a:r>
          </a:p>
          <a:p>
            <a:pPr eaLnBrk="1" hangingPunct="1">
              <a:buFont typeface="Arial" charset="0"/>
              <a:buChar char="•"/>
              <a:defRPr/>
            </a:pPr>
            <a:r>
              <a:rPr lang="en-US" altLang="en-US" sz="2000" dirty="0">
                <a:solidFill>
                  <a:srgbClr val="000000"/>
                </a:solidFill>
                <a:latin typeface="Arial" panose="020B0604020202020204" pitchFamily="34" charset="0"/>
                <a:cs typeface="Arial" panose="020B0604020202020204" pitchFamily="34" charset="0"/>
              </a:rPr>
              <a:t>Spatulas</a:t>
            </a:r>
          </a:p>
          <a:p>
            <a:pPr eaLnBrk="1" hangingPunct="1">
              <a:buFont typeface="Arial" charset="0"/>
              <a:buChar char="•"/>
              <a:defRPr/>
            </a:pPr>
            <a:r>
              <a:rPr lang="en-US" altLang="en-US" sz="2000" dirty="0">
                <a:solidFill>
                  <a:srgbClr val="000000"/>
                </a:solidFill>
                <a:latin typeface="Arial" panose="020B0604020202020204" pitchFamily="34" charset="0"/>
                <a:cs typeface="Arial" panose="020B0604020202020204" pitchFamily="34" charset="0"/>
              </a:rPr>
              <a:t>Tongs</a:t>
            </a:r>
          </a:p>
          <a:p>
            <a:pPr eaLnBrk="1" hangingPunct="1">
              <a:buFont typeface="Arial" charset="0"/>
              <a:buChar char="•"/>
              <a:defRPr/>
            </a:pPr>
            <a:r>
              <a:rPr lang="en-US" altLang="en-US" sz="2000" dirty="0">
                <a:solidFill>
                  <a:srgbClr val="000000"/>
                </a:solidFill>
                <a:latin typeface="Arial" panose="020B0604020202020204" pitchFamily="34" charset="0"/>
                <a:cs typeface="Arial" panose="020B0604020202020204" pitchFamily="34" charset="0"/>
              </a:rPr>
              <a:t>Forks</a:t>
            </a:r>
          </a:p>
          <a:p>
            <a:pPr eaLnBrk="1" hangingPunct="1">
              <a:buFont typeface="Arial" charset="0"/>
              <a:buChar char="•"/>
              <a:defRPr/>
            </a:pPr>
            <a:r>
              <a:rPr lang="en-US" altLang="en-US" sz="2000" dirty="0">
                <a:solidFill>
                  <a:srgbClr val="000000"/>
                </a:solidFill>
                <a:latin typeface="Arial" panose="020B0604020202020204" pitchFamily="34" charset="0"/>
                <a:cs typeface="Arial" panose="020B0604020202020204" pitchFamily="34" charset="0"/>
              </a:rPr>
              <a:t>Dispensing equipment</a:t>
            </a:r>
          </a:p>
          <a:p>
            <a:pPr eaLnBrk="1" hangingPunct="1">
              <a:buFont typeface="Arial" charset="0"/>
              <a:buChar char="•"/>
              <a:defRPr/>
            </a:pPr>
            <a:r>
              <a:rPr lang="en-US" altLang="en-US" sz="2000" dirty="0">
                <a:solidFill>
                  <a:srgbClr val="000000"/>
                </a:solidFill>
                <a:latin typeface="Arial" panose="020B0604020202020204" pitchFamily="34" charset="0"/>
                <a:cs typeface="Arial" panose="020B0604020202020204" pitchFamily="34" charset="0"/>
              </a:rPr>
              <a:t>Single-Use </a:t>
            </a:r>
            <a:r>
              <a:rPr lang="en-US" altLang="en-US" sz="2000" i="1" u="sng" dirty="0">
                <a:solidFill>
                  <a:srgbClr val="000000"/>
                </a:solidFill>
                <a:latin typeface="Arial" panose="020B0604020202020204" pitchFamily="34" charset="0"/>
                <a:cs typeface="Arial" panose="020B0604020202020204" pitchFamily="34" charset="0"/>
              </a:rPr>
              <a:t>Unpowdered</a:t>
            </a:r>
            <a:r>
              <a:rPr lang="en-US" altLang="en-US" sz="2000" dirty="0">
                <a:solidFill>
                  <a:srgbClr val="000000"/>
                </a:solidFill>
                <a:latin typeface="Arial" panose="020B0604020202020204" pitchFamily="34" charset="0"/>
                <a:cs typeface="Arial" panose="020B0604020202020204" pitchFamily="34" charset="0"/>
              </a:rPr>
              <a:t> gloves</a:t>
            </a: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859" y="1350786"/>
            <a:ext cx="2546570" cy="1697213"/>
          </a:xfrm>
          <a:prstGeom prst="rect">
            <a:avLst/>
          </a:prstGeom>
          <a:noFill/>
          <a:ln w="4127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859" y="3184828"/>
            <a:ext cx="2566496" cy="2004058"/>
          </a:xfrm>
          <a:prstGeom prst="rect">
            <a:avLst/>
          </a:prstGeom>
          <a:noFill/>
          <a:ln w="4127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 name="Text Box 4">
            <a:extLst>
              <a:ext uri="{FF2B5EF4-FFF2-40B4-BE49-F238E27FC236}">
                <a16:creationId xmlns:a16="http://schemas.microsoft.com/office/drawing/2014/main" id="{139DE433-EC40-ADEC-908E-047B3CE9849D}"/>
              </a:ext>
            </a:extLst>
          </p:cNvPr>
          <p:cNvSpPr txBox="1">
            <a:spLocks noChangeArrowheads="1"/>
          </p:cNvSpPr>
          <p:nvPr/>
        </p:nvSpPr>
        <p:spPr bwMode="auto">
          <a:xfrm>
            <a:off x="619504" y="-140579"/>
            <a:ext cx="6985000"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5000"/>
              </a:lnSpc>
              <a:spcBef>
                <a:spcPct val="50000"/>
              </a:spcBef>
              <a:buFontTx/>
              <a:buNone/>
            </a:pPr>
            <a:r>
              <a:rPr lang="en-US" altLang="en-US" sz="3600" dirty="0">
                <a:latin typeface="Times New Roman" panose="02020603050405020304" pitchFamily="18" charset="0"/>
              </a:rPr>
              <a:t>     </a:t>
            </a:r>
            <a:r>
              <a:rPr lang="en-US" altLang="en-US" dirty="0">
                <a:solidFill>
                  <a:srgbClr val="0070C0"/>
                </a:solidFill>
                <a:latin typeface="Arial" panose="020B0604020202020204" pitchFamily="34" charset="0"/>
              </a:rPr>
              <a:t>SUITABLE UTENSILS</a:t>
            </a:r>
            <a:endParaRPr lang="en-US" altLang="en-US" b="0" dirty="0">
              <a:solidFill>
                <a:srgbClr val="0070C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sp>
        <p:nvSpPr>
          <p:cNvPr id="6" name="TextBox 5">
            <a:extLst>
              <a:ext uri="{FF2B5EF4-FFF2-40B4-BE49-F238E27FC236}">
                <a16:creationId xmlns:a16="http://schemas.microsoft.com/office/drawing/2014/main" id="{2238942B-D777-AA76-F16D-7ED3D2CB023B}"/>
              </a:ext>
            </a:extLst>
          </p:cNvPr>
          <p:cNvSpPr txBox="1"/>
          <p:nvPr/>
        </p:nvSpPr>
        <p:spPr>
          <a:xfrm>
            <a:off x="0" y="609600"/>
            <a:ext cx="9067800" cy="4370940"/>
          </a:xfrm>
          <a:prstGeom prst="rect">
            <a:avLst/>
          </a:prstGeom>
          <a:noFill/>
        </p:spPr>
        <p:txBody>
          <a:bodyPr wrap="square">
            <a:spAutoFit/>
          </a:bodyPr>
          <a:lstStyle/>
          <a:p>
            <a:pPr>
              <a:lnSpc>
                <a:spcPct val="200000"/>
              </a:lnSpc>
            </a:pPr>
            <a:r>
              <a:rPr lang="en-US" sz="2400" dirty="0">
                <a:solidFill>
                  <a:srgbClr val="000000"/>
                </a:solidFill>
                <a:latin typeface="Arial" panose="020B0604020202020204" pitchFamily="34" charset="0"/>
              </a:rPr>
              <a:t>Clean Uniforms</a:t>
            </a:r>
          </a:p>
          <a:p>
            <a:pPr marL="800100" lvl="1" indent="-342900">
              <a:spcAft>
                <a:spcPts val="600"/>
              </a:spcAft>
              <a:buSzPct val="80000"/>
              <a:buFont typeface="+mj-lt"/>
              <a:buAutoNum type="arabicPeriod"/>
            </a:pPr>
            <a:r>
              <a:rPr lang="en-US" sz="1600" b="0" dirty="0">
                <a:solidFill>
                  <a:srgbClr val="000000"/>
                </a:solidFill>
                <a:latin typeface="Arial" panose="020B0604020202020204" pitchFamily="34" charset="0"/>
              </a:rPr>
              <a:t>Wear clean uniform or clothing daily;</a:t>
            </a:r>
          </a:p>
          <a:p>
            <a:pPr marL="800100" lvl="1" indent="-342900">
              <a:buSzPct val="80000"/>
              <a:buFont typeface="+mj-lt"/>
              <a:buAutoNum type="arabicPeriod"/>
            </a:pPr>
            <a:r>
              <a:rPr lang="en-US" sz="1600" b="0" dirty="0">
                <a:solidFill>
                  <a:srgbClr val="000000"/>
                </a:solidFill>
                <a:latin typeface="Arial" panose="020B0604020202020204" pitchFamily="34" charset="0"/>
              </a:rPr>
              <a:t>Change outer clothing when it becomes heavily soiled with food </a:t>
            </a:r>
          </a:p>
          <a:p>
            <a:pPr lvl="1" defTabSz="858838">
              <a:spcAft>
                <a:spcPts val="600"/>
              </a:spcAft>
              <a:buSzPct val="80000"/>
              <a:tabLst>
                <a:tab pos="803275" algn="l"/>
              </a:tabLst>
            </a:pPr>
            <a:r>
              <a:rPr lang="en-US" sz="1600" b="0" dirty="0">
                <a:solidFill>
                  <a:srgbClr val="000000"/>
                </a:solidFill>
                <a:latin typeface="Arial" panose="020B0604020202020204" pitchFamily="34" charset="0"/>
              </a:rPr>
              <a:t>	debris during the day.</a:t>
            </a:r>
          </a:p>
          <a:p>
            <a:pPr marL="800100" lvl="1" indent="-342900" defTabSz="858838">
              <a:buSzPct val="80000"/>
              <a:buFont typeface="+mj-lt"/>
              <a:buAutoNum type="arabicPeriod" startAt="3"/>
              <a:tabLst>
                <a:tab pos="803275" algn="l"/>
              </a:tabLst>
            </a:pPr>
            <a:r>
              <a:rPr lang="en-US" sz="1600" b="0" dirty="0">
                <a:solidFill>
                  <a:srgbClr val="000000"/>
                </a:solidFill>
                <a:latin typeface="Arial" panose="020B0604020202020204" pitchFamily="34" charset="0"/>
              </a:rPr>
              <a:t>Remove aprons when leaving food-preparation areas.</a:t>
            </a:r>
          </a:p>
          <a:p>
            <a:pPr marL="800100" lvl="1" indent="-342900">
              <a:lnSpc>
                <a:spcPct val="150000"/>
              </a:lnSpc>
              <a:buFont typeface="+mj-lt"/>
              <a:buAutoNum type="arabicPeriod" startAt="3"/>
            </a:pPr>
            <a:endParaRPr lang="en-US" sz="1800" b="0" i="1" dirty="0">
              <a:solidFill>
                <a:srgbClr val="000000"/>
              </a:solidFill>
              <a:latin typeface="Arial" panose="020B0604020202020204" pitchFamily="34" charset="0"/>
            </a:endParaRPr>
          </a:p>
          <a:p>
            <a:pPr>
              <a:lnSpc>
                <a:spcPct val="150000"/>
              </a:lnSpc>
            </a:pPr>
            <a:r>
              <a:rPr lang="en-US" sz="2400" dirty="0">
                <a:solidFill>
                  <a:srgbClr val="000000"/>
                </a:solidFill>
                <a:latin typeface="Arial" panose="020B0604020202020204" pitchFamily="34" charset="0"/>
              </a:rPr>
              <a:t>Jewelry</a:t>
            </a:r>
            <a:r>
              <a:rPr lang="en-US" sz="1600" dirty="0">
                <a:solidFill>
                  <a:srgbClr val="000000"/>
                </a:solidFill>
                <a:latin typeface="Arial" panose="020B0604020202020204" pitchFamily="34" charset="0"/>
              </a:rPr>
              <a:t> </a:t>
            </a:r>
          </a:p>
          <a:p>
            <a:pPr marL="460375" indent="-285750">
              <a:lnSpc>
                <a:spcPct val="150000"/>
              </a:lnSpc>
              <a:buFont typeface="Arial" panose="020B0604020202020204" pitchFamily="34" charset="0"/>
              <a:buChar char="•"/>
            </a:pPr>
            <a:r>
              <a:rPr lang="en-US" sz="1600" b="0" dirty="0">
                <a:solidFill>
                  <a:srgbClr val="000000"/>
                </a:solidFill>
                <a:latin typeface="Arial" panose="020B0604020202020204" pitchFamily="34" charset="0"/>
              </a:rPr>
              <a:t>Remove jewelry and watches from hands and arms when preparing, cooking, or serving food.</a:t>
            </a:r>
          </a:p>
          <a:p>
            <a:pPr marL="460375" indent="-285750">
              <a:lnSpc>
                <a:spcPct val="150000"/>
              </a:lnSpc>
              <a:buFont typeface="Arial" panose="020B0604020202020204" pitchFamily="34" charset="0"/>
              <a:buChar char="•"/>
            </a:pPr>
            <a:r>
              <a:rPr lang="en-US" sz="1600" b="0" dirty="0">
                <a:solidFill>
                  <a:srgbClr val="000000"/>
                </a:solidFill>
                <a:latin typeface="Arial" panose="020B0604020202020204" pitchFamily="34" charset="0"/>
              </a:rPr>
              <a:t>Exceptions allow wearing:</a:t>
            </a:r>
          </a:p>
          <a:p>
            <a:pPr marL="800100" lvl="1" indent="-342900">
              <a:lnSpc>
                <a:spcPct val="150000"/>
              </a:lnSpc>
              <a:buFont typeface="+mj-lt"/>
              <a:buAutoNum type="arabicPeriod"/>
            </a:pPr>
            <a:r>
              <a:rPr lang="en-US" sz="1600" b="0" dirty="0">
                <a:solidFill>
                  <a:srgbClr val="000000"/>
                </a:solidFill>
                <a:latin typeface="Arial" panose="020B0604020202020204" pitchFamily="34" charset="0"/>
              </a:rPr>
              <a:t> Single, plain/smooth ring/wedding band;</a:t>
            </a:r>
          </a:p>
          <a:p>
            <a:pPr marL="800100" lvl="1" indent="-342900">
              <a:lnSpc>
                <a:spcPct val="150000"/>
              </a:lnSpc>
              <a:buSzPct val="87000"/>
              <a:buFont typeface="+mj-lt"/>
              <a:buAutoNum type="arabicPeriod"/>
            </a:pPr>
            <a:r>
              <a:rPr lang="en-US" sz="1600" b="0" dirty="0">
                <a:solidFill>
                  <a:srgbClr val="000000"/>
                </a:solidFill>
                <a:latin typeface="Arial" panose="020B0604020202020204" pitchFamily="34" charset="0"/>
              </a:rPr>
              <a:t> Medical alert bracelet or necklace.</a:t>
            </a:r>
          </a:p>
        </p:txBody>
      </p:sp>
      <p:pic>
        <p:nvPicPr>
          <p:cNvPr id="7" name="Picture 6">
            <a:extLst>
              <a:ext uri="{FF2B5EF4-FFF2-40B4-BE49-F238E27FC236}">
                <a16:creationId xmlns:a16="http://schemas.microsoft.com/office/drawing/2014/main" id="{19BEDF88-6EB6-AF8E-548C-A6B852A0DD70}"/>
              </a:ext>
            </a:extLst>
          </p:cNvPr>
          <p:cNvPicPr>
            <a:picLocks noChangeAspect="1"/>
          </p:cNvPicPr>
          <p:nvPr/>
        </p:nvPicPr>
        <p:blipFill>
          <a:blip r:embed="rId2"/>
          <a:stretch>
            <a:fillRect/>
          </a:stretch>
        </p:blipFill>
        <p:spPr>
          <a:xfrm>
            <a:off x="7755636" y="632990"/>
            <a:ext cx="1254495" cy="1262239"/>
          </a:xfrm>
          <a:prstGeom prst="rect">
            <a:avLst/>
          </a:prstGeom>
        </p:spPr>
      </p:pic>
      <p:pic>
        <p:nvPicPr>
          <p:cNvPr id="10" name="Picture 9">
            <a:extLst>
              <a:ext uri="{FF2B5EF4-FFF2-40B4-BE49-F238E27FC236}">
                <a16:creationId xmlns:a16="http://schemas.microsoft.com/office/drawing/2014/main" id="{7F03844D-6DC1-FFCA-D527-DAC4E96DE8B8}"/>
              </a:ext>
            </a:extLst>
          </p:cNvPr>
          <p:cNvPicPr>
            <a:picLocks noChangeAspect="1"/>
          </p:cNvPicPr>
          <p:nvPr/>
        </p:nvPicPr>
        <p:blipFill>
          <a:blip r:embed="rId3"/>
          <a:stretch>
            <a:fillRect/>
          </a:stretch>
        </p:blipFill>
        <p:spPr>
          <a:xfrm>
            <a:off x="6931950" y="1880155"/>
            <a:ext cx="1647371" cy="1081087"/>
          </a:xfrm>
          <a:prstGeom prst="rect">
            <a:avLst/>
          </a:prstGeom>
        </p:spPr>
      </p:pic>
      <p:pic>
        <p:nvPicPr>
          <p:cNvPr id="12" name="Picture 11">
            <a:extLst>
              <a:ext uri="{FF2B5EF4-FFF2-40B4-BE49-F238E27FC236}">
                <a16:creationId xmlns:a16="http://schemas.microsoft.com/office/drawing/2014/main" id="{0EE5CBD7-0512-8C62-0146-F5FC6859931A}"/>
              </a:ext>
            </a:extLst>
          </p:cNvPr>
          <p:cNvPicPr>
            <a:picLocks noChangeAspect="1"/>
          </p:cNvPicPr>
          <p:nvPr/>
        </p:nvPicPr>
        <p:blipFill>
          <a:blip r:embed="rId4"/>
          <a:stretch>
            <a:fillRect/>
          </a:stretch>
        </p:blipFill>
        <p:spPr>
          <a:xfrm>
            <a:off x="6950811" y="4171594"/>
            <a:ext cx="1666676" cy="1081087"/>
          </a:xfrm>
          <a:prstGeom prst="rect">
            <a:avLst/>
          </a:prstGeom>
        </p:spPr>
      </p:pic>
      <p:sp>
        <p:nvSpPr>
          <p:cNvPr id="15" name="Rectangle 5">
            <a:extLst>
              <a:ext uri="{FF2B5EF4-FFF2-40B4-BE49-F238E27FC236}">
                <a16:creationId xmlns:a16="http://schemas.microsoft.com/office/drawing/2014/main" id="{A122A150-2E9D-0B30-55F3-E4F76A3366CB}"/>
              </a:ext>
            </a:extLst>
          </p:cNvPr>
          <p:cNvSpPr>
            <a:spLocks noGrp="1" noChangeArrowheads="1"/>
          </p:cNvSpPr>
          <p:nvPr>
            <p:ph type="title"/>
          </p:nvPr>
        </p:nvSpPr>
        <p:spPr>
          <a:xfrm>
            <a:off x="762000" y="-76206"/>
            <a:ext cx="7315200" cy="609611"/>
          </a:xfrm>
        </p:spPr>
        <p:txBody>
          <a:bodyPr anchor="t">
            <a:norm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POOR PERSONAL HYGIENE</a:t>
            </a:r>
          </a:p>
        </p:txBody>
      </p:sp>
    </p:spTree>
    <p:extLst>
      <p:ext uri="{BB962C8B-B14F-4D97-AF65-F5344CB8AC3E}">
        <p14:creationId xmlns:p14="http://schemas.microsoft.com/office/powerpoint/2010/main" val="416576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sp>
        <p:nvSpPr>
          <p:cNvPr id="6" name="TextBox 5">
            <a:extLst>
              <a:ext uri="{FF2B5EF4-FFF2-40B4-BE49-F238E27FC236}">
                <a16:creationId xmlns:a16="http://schemas.microsoft.com/office/drawing/2014/main" id="{2238942B-D777-AA76-F16D-7ED3D2CB023B}"/>
              </a:ext>
            </a:extLst>
          </p:cNvPr>
          <p:cNvSpPr txBox="1"/>
          <p:nvPr/>
        </p:nvSpPr>
        <p:spPr>
          <a:xfrm>
            <a:off x="0" y="609600"/>
            <a:ext cx="9067800" cy="4657685"/>
          </a:xfrm>
          <a:prstGeom prst="rect">
            <a:avLst/>
          </a:prstGeom>
          <a:noFill/>
        </p:spPr>
        <p:txBody>
          <a:bodyPr wrap="square">
            <a:spAutoFit/>
          </a:bodyPr>
          <a:lstStyle/>
          <a:p>
            <a:pPr>
              <a:lnSpc>
                <a:spcPct val="200000"/>
              </a:lnSpc>
            </a:pPr>
            <a:r>
              <a:rPr lang="en-US" sz="2400" dirty="0">
                <a:solidFill>
                  <a:srgbClr val="000000"/>
                </a:solidFill>
                <a:latin typeface="Arial" panose="020B0604020202020204" pitchFamily="34" charset="0"/>
              </a:rPr>
              <a:t>Hat/Hair Restraints</a:t>
            </a:r>
          </a:p>
          <a:p>
            <a:pPr marL="800100" lvl="1" indent="-342900">
              <a:lnSpc>
                <a:spcPct val="150000"/>
              </a:lnSpc>
              <a:buSzPct val="80000"/>
              <a:buFont typeface="+mj-lt"/>
              <a:buAutoNum type="arabicPeriod"/>
            </a:pPr>
            <a:r>
              <a:rPr lang="en-US" sz="1800" b="0" dirty="0">
                <a:solidFill>
                  <a:srgbClr val="000000"/>
                </a:solidFill>
                <a:latin typeface="Arial" panose="020B0604020202020204" pitchFamily="34" charset="0"/>
              </a:rPr>
              <a:t>Clean hat or hair net</a:t>
            </a:r>
          </a:p>
          <a:p>
            <a:pPr marL="800100" lvl="1" indent="-342900">
              <a:lnSpc>
                <a:spcPct val="150000"/>
              </a:lnSpc>
              <a:buSzPct val="80000"/>
              <a:buFont typeface="+mj-lt"/>
              <a:buAutoNum type="arabicPeriod"/>
            </a:pPr>
            <a:r>
              <a:rPr lang="en-US" sz="1800" b="0" dirty="0">
                <a:solidFill>
                  <a:srgbClr val="000000"/>
                </a:solidFill>
                <a:latin typeface="Arial" panose="020B0604020202020204" pitchFamily="34" charset="0"/>
              </a:rPr>
              <a:t>Paper/disposable hat </a:t>
            </a:r>
          </a:p>
          <a:p>
            <a:pPr marL="800100" lvl="1" indent="-342900">
              <a:lnSpc>
                <a:spcPct val="150000"/>
              </a:lnSpc>
              <a:buSzPct val="80000"/>
              <a:buFont typeface="+mj-lt"/>
              <a:buAutoNum type="arabicPeriod"/>
            </a:pPr>
            <a:r>
              <a:rPr lang="en-US" sz="1800" b="0" dirty="0">
                <a:solidFill>
                  <a:srgbClr val="000000"/>
                </a:solidFill>
                <a:latin typeface="Arial" panose="020B0604020202020204" pitchFamily="34" charset="0"/>
              </a:rPr>
              <a:t> Long hair must remain pinned or tied and tucked under hat </a:t>
            </a:r>
          </a:p>
          <a:p>
            <a:pPr marL="800100" lvl="1" indent="-342900">
              <a:lnSpc>
                <a:spcPct val="150000"/>
              </a:lnSpc>
              <a:buSzPct val="80000"/>
              <a:buFont typeface="+mj-lt"/>
              <a:buAutoNum type="arabicPeriod"/>
            </a:pPr>
            <a:r>
              <a:rPr lang="en-US" sz="1800" b="0" dirty="0">
                <a:solidFill>
                  <a:srgbClr val="000000"/>
                </a:solidFill>
                <a:latin typeface="Arial" panose="020B0604020202020204" pitchFamily="34" charset="0"/>
              </a:rPr>
              <a:t> Beard-net must be worn if hair exceeds ¼inch of face</a:t>
            </a:r>
          </a:p>
          <a:p>
            <a:pPr>
              <a:lnSpc>
                <a:spcPct val="150000"/>
              </a:lnSpc>
              <a:buSzPct val="80000"/>
            </a:pPr>
            <a:r>
              <a:rPr lang="en-US" sz="2400" dirty="0">
                <a:solidFill>
                  <a:srgbClr val="000000"/>
                </a:solidFill>
                <a:latin typeface="Arial" panose="020B0604020202020204" pitchFamily="34" charset="0"/>
              </a:rPr>
              <a:t>Fingernails</a:t>
            </a:r>
          </a:p>
          <a:p>
            <a:pPr marL="800100" lvl="1" indent="-342900">
              <a:lnSpc>
                <a:spcPct val="150000"/>
              </a:lnSpc>
              <a:buSzPct val="80000"/>
              <a:buFont typeface="+mj-lt"/>
              <a:buAutoNum type="arabicPeriod"/>
            </a:pPr>
            <a:r>
              <a:rPr lang="en-US" sz="1800" b="0" dirty="0">
                <a:solidFill>
                  <a:srgbClr val="000000"/>
                </a:solidFill>
                <a:latin typeface="Arial" panose="020B0604020202020204" pitchFamily="34" charset="0"/>
              </a:rPr>
              <a:t>Short (recommend no more than ¼ inch above the fingertip)</a:t>
            </a:r>
          </a:p>
          <a:p>
            <a:pPr marL="800100" lvl="1" indent="-342900">
              <a:lnSpc>
                <a:spcPct val="150000"/>
              </a:lnSpc>
              <a:buSzPct val="80000"/>
              <a:buFont typeface="+mj-lt"/>
              <a:buAutoNum type="arabicPeriod"/>
            </a:pPr>
            <a:r>
              <a:rPr lang="en-US" sz="1800" b="0" dirty="0">
                <a:solidFill>
                  <a:srgbClr val="000000"/>
                </a:solidFill>
                <a:latin typeface="Arial" panose="020B0604020202020204" pitchFamily="34" charset="0"/>
              </a:rPr>
              <a:t>Neatly trimmed &amp; smooth</a:t>
            </a:r>
          </a:p>
          <a:p>
            <a:pPr marL="800100" lvl="1" indent="-342900">
              <a:lnSpc>
                <a:spcPct val="150000"/>
              </a:lnSpc>
              <a:buSzPct val="80000"/>
              <a:buFont typeface="+mj-lt"/>
              <a:buAutoNum type="arabicPeriod"/>
            </a:pPr>
            <a:r>
              <a:rPr lang="en-US" sz="1800" b="0" dirty="0">
                <a:solidFill>
                  <a:srgbClr val="000000"/>
                </a:solidFill>
                <a:latin typeface="Arial" panose="020B0604020202020204" pitchFamily="34" charset="0"/>
              </a:rPr>
              <a:t>No false nails, polish, or nail jewelry/ornaments</a:t>
            </a:r>
          </a:p>
          <a:p>
            <a:pPr marL="800100" lvl="1" indent="-342900">
              <a:lnSpc>
                <a:spcPct val="150000"/>
              </a:lnSpc>
              <a:buSzPct val="80000"/>
              <a:buFont typeface="+mj-lt"/>
              <a:buAutoNum type="arabicPeriod"/>
            </a:pPr>
            <a:r>
              <a:rPr lang="en-US" sz="1800" b="0" dirty="0">
                <a:solidFill>
                  <a:srgbClr val="000000"/>
                </a:solidFill>
                <a:latin typeface="Arial" panose="020B0604020202020204" pitchFamily="34" charset="0"/>
              </a:rPr>
              <a:t>Wearing disposable gloves does </a:t>
            </a:r>
            <a:r>
              <a:rPr lang="en-US" sz="1800" b="0" dirty="0">
                <a:solidFill>
                  <a:srgbClr val="FF0000"/>
                </a:solidFill>
                <a:latin typeface="Arial" panose="020B0604020202020204" pitchFamily="34" charset="0"/>
              </a:rPr>
              <a:t>NOT</a:t>
            </a:r>
            <a:r>
              <a:rPr lang="en-US" sz="1800" b="0" dirty="0">
                <a:solidFill>
                  <a:srgbClr val="000000"/>
                </a:solidFill>
                <a:latin typeface="Arial" panose="020B0604020202020204" pitchFamily="34" charset="0"/>
              </a:rPr>
              <a:t> dismiss this requirement</a:t>
            </a:r>
          </a:p>
        </p:txBody>
      </p:sp>
      <p:pic>
        <p:nvPicPr>
          <p:cNvPr id="3" name="Picture 2">
            <a:extLst>
              <a:ext uri="{FF2B5EF4-FFF2-40B4-BE49-F238E27FC236}">
                <a16:creationId xmlns:a16="http://schemas.microsoft.com/office/drawing/2014/main" id="{1B9007FA-3F90-F0EF-8EFB-C6EBF689BF9E}"/>
              </a:ext>
            </a:extLst>
          </p:cNvPr>
          <p:cNvPicPr>
            <a:picLocks noChangeAspect="1"/>
          </p:cNvPicPr>
          <p:nvPr/>
        </p:nvPicPr>
        <p:blipFill>
          <a:blip r:embed="rId2"/>
          <a:stretch>
            <a:fillRect/>
          </a:stretch>
        </p:blipFill>
        <p:spPr>
          <a:xfrm>
            <a:off x="6219469" y="594221"/>
            <a:ext cx="2848332" cy="1437773"/>
          </a:xfrm>
          <a:prstGeom prst="rect">
            <a:avLst/>
          </a:prstGeom>
        </p:spPr>
      </p:pic>
      <p:sp>
        <p:nvSpPr>
          <p:cNvPr id="11" name="Rectangle 5">
            <a:extLst>
              <a:ext uri="{FF2B5EF4-FFF2-40B4-BE49-F238E27FC236}">
                <a16:creationId xmlns:a16="http://schemas.microsoft.com/office/drawing/2014/main" id="{76C446F7-C17F-827B-992B-900861218A7F}"/>
              </a:ext>
            </a:extLst>
          </p:cNvPr>
          <p:cNvSpPr>
            <a:spLocks noGrp="1" noChangeArrowheads="1"/>
          </p:cNvSpPr>
          <p:nvPr>
            <p:ph type="title"/>
          </p:nvPr>
        </p:nvSpPr>
        <p:spPr>
          <a:xfrm>
            <a:off x="762000" y="-76206"/>
            <a:ext cx="7315200" cy="609611"/>
          </a:xfrm>
        </p:spPr>
        <p:txBody>
          <a:bodyPr anchor="t">
            <a:norm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POOR PERSONAL HYGIENE</a:t>
            </a:r>
          </a:p>
        </p:txBody>
      </p:sp>
    </p:spTree>
    <p:extLst>
      <p:ext uri="{BB962C8B-B14F-4D97-AF65-F5344CB8AC3E}">
        <p14:creationId xmlns:p14="http://schemas.microsoft.com/office/powerpoint/2010/main" val="274372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pic>
        <p:nvPicPr>
          <p:cNvPr id="3" name="Picture 2">
            <a:extLst>
              <a:ext uri="{FF2B5EF4-FFF2-40B4-BE49-F238E27FC236}">
                <a16:creationId xmlns:a16="http://schemas.microsoft.com/office/drawing/2014/main" id="{6C48A74F-ED93-DD19-B34F-75C135EA8C66}"/>
              </a:ext>
            </a:extLst>
          </p:cNvPr>
          <p:cNvPicPr>
            <a:picLocks noChangeAspect="1"/>
          </p:cNvPicPr>
          <p:nvPr/>
        </p:nvPicPr>
        <p:blipFill>
          <a:blip r:embed="rId2"/>
          <a:stretch>
            <a:fillRect/>
          </a:stretch>
        </p:blipFill>
        <p:spPr>
          <a:xfrm>
            <a:off x="0" y="748544"/>
            <a:ext cx="9144000" cy="5360912"/>
          </a:xfrm>
          <a:prstGeom prst="rect">
            <a:avLst/>
          </a:prstGeom>
        </p:spPr>
      </p:pic>
      <p:sp>
        <p:nvSpPr>
          <p:cNvPr id="11" name="Rectangle 5">
            <a:extLst>
              <a:ext uri="{FF2B5EF4-FFF2-40B4-BE49-F238E27FC236}">
                <a16:creationId xmlns:a16="http://schemas.microsoft.com/office/drawing/2014/main" id="{1C5DEC32-8AE5-E6D0-F5B3-DA3FAD21B15A}"/>
              </a:ext>
            </a:extLst>
          </p:cNvPr>
          <p:cNvSpPr>
            <a:spLocks noGrp="1" noChangeArrowheads="1"/>
          </p:cNvSpPr>
          <p:nvPr>
            <p:ph type="title"/>
          </p:nvPr>
        </p:nvSpPr>
        <p:spPr>
          <a:xfrm>
            <a:off x="762000" y="-76206"/>
            <a:ext cx="7315200" cy="609611"/>
          </a:xfrm>
        </p:spPr>
        <p:txBody>
          <a:bodyPr anchor="t">
            <a:norm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POOR PERSONAL HYGIENE</a:t>
            </a:r>
          </a:p>
        </p:txBody>
      </p:sp>
    </p:spTree>
    <p:extLst>
      <p:ext uri="{BB962C8B-B14F-4D97-AF65-F5344CB8AC3E}">
        <p14:creationId xmlns:p14="http://schemas.microsoft.com/office/powerpoint/2010/main" val="3672996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685800" y="-76200"/>
            <a:ext cx="7772400" cy="598487"/>
          </a:xfrm>
        </p:spPr>
        <p:txBody>
          <a:bodyPr anchor="t">
            <a:normAutofit/>
          </a:bodyPr>
          <a:lstStyle/>
          <a:p>
            <a:pPr eaLnBrk="1" hangingPunct="1"/>
            <a:r>
              <a:rPr lang="en-US" altLang="en-US" sz="3200" dirty="0"/>
              <a:t>REFERENCE</a:t>
            </a:r>
          </a:p>
        </p:txBody>
      </p:sp>
      <p:sp>
        <p:nvSpPr>
          <p:cNvPr id="5123" name="Subtitle 4"/>
          <p:cNvSpPr>
            <a:spLocks noGrp="1"/>
          </p:cNvSpPr>
          <p:nvPr>
            <p:ph type="subTitle" idx="1"/>
          </p:nvPr>
        </p:nvSpPr>
        <p:spPr>
          <a:xfrm>
            <a:off x="152400" y="1382713"/>
            <a:ext cx="8763000" cy="5311773"/>
          </a:xfrm>
        </p:spPr>
        <p:txBody>
          <a:bodyPr/>
          <a:lstStyle/>
          <a:p>
            <a:pPr marL="457200" indent="-457200" algn="l" eaLnBrk="1" hangingPunct="1">
              <a:buFont typeface="Arial" panose="020B0604020202020204" pitchFamily="34" charset="0"/>
              <a:buChar char="•"/>
            </a:pPr>
            <a:r>
              <a:rPr lang="en-US" altLang="en-US" sz="2400" dirty="0">
                <a:solidFill>
                  <a:srgbClr val="0B0506"/>
                </a:solidFill>
                <a:latin typeface="Arial" panose="020B0604020202020204" pitchFamily="34" charset="0"/>
                <a:cs typeface="Arial" panose="020B0604020202020204" pitchFamily="34" charset="0"/>
              </a:rPr>
              <a:t>TB MED 530 (Tri-Service Food Code)</a:t>
            </a:r>
          </a:p>
          <a:p>
            <a:pPr marL="457200" indent="-457200" algn="l" eaLnBrk="1" hangingPunct="1">
              <a:buFont typeface="Arial" panose="020B0604020202020204" pitchFamily="34" charset="0"/>
              <a:buChar char="•"/>
            </a:pPr>
            <a:endParaRPr lang="en-US" altLang="en-US" sz="2400" dirty="0">
              <a:solidFill>
                <a:srgbClr val="0B0506"/>
              </a:solidFill>
              <a:latin typeface="Arial" panose="020B0604020202020204" pitchFamily="34" charset="0"/>
              <a:cs typeface="Arial" panose="020B0604020202020204" pitchFamily="34" charset="0"/>
            </a:endParaRPr>
          </a:p>
          <a:p>
            <a:pPr marL="457200" indent="-457200" algn="l" eaLnBrk="1" hangingPunct="1">
              <a:buFont typeface="Arial" panose="020B0604020202020204" pitchFamily="34" charset="0"/>
              <a:buChar char="•"/>
            </a:pPr>
            <a:r>
              <a:rPr lang="en-US" sz="2400" i="1" dirty="0">
                <a:solidFill>
                  <a:srgbClr val="0B0506"/>
                </a:solidFill>
                <a:latin typeface="Arial" panose="020B0604020202020204" pitchFamily="34" charset="0"/>
                <a:cs typeface="Arial" panose="020B0604020202020204" pitchFamily="34" charset="0"/>
              </a:rPr>
              <a:t>Servesafe Manager</a:t>
            </a:r>
            <a:r>
              <a:rPr lang="en-US" sz="2400" dirty="0">
                <a:solidFill>
                  <a:srgbClr val="0B0506"/>
                </a:solidFill>
                <a:latin typeface="Arial" panose="020B0604020202020204" pitchFamily="34" charset="0"/>
                <a:cs typeface="Arial" panose="020B0604020202020204" pitchFamily="34" charset="0"/>
              </a:rPr>
              <a:t>. (from https://www.servsafe.com/ )</a:t>
            </a:r>
          </a:p>
          <a:p>
            <a:pPr marL="457200" indent="-457200" algn="l" eaLnBrk="1" hangingPunct="1">
              <a:buFont typeface="Arial" panose="020B0604020202020204" pitchFamily="34" charset="0"/>
              <a:buChar char="•"/>
            </a:pPr>
            <a:endParaRPr lang="en-US" sz="2400" dirty="0">
              <a:solidFill>
                <a:srgbClr val="0B0506"/>
              </a:solidFill>
              <a:latin typeface="Arial" panose="020B0604020202020204" pitchFamily="34" charset="0"/>
              <a:cs typeface="Arial" panose="020B0604020202020204" pitchFamily="34" charset="0"/>
            </a:endParaRPr>
          </a:p>
          <a:p>
            <a:pPr marL="457200" indent="-457200" algn="l" eaLnBrk="1" hangingPunct="1">
              <a:buFont typeface="Arial" panose="020B0604020202020204" pitchFamily="34" charset="0"/>
              <a:buChar char="•"/>
            </a:pPr>
            <a:r>
              <a:rPr lang="en-US" sz="2400" dirty="0">
                <a:solidFill>
                  <a:srgbClr val="0B0506"/>
                </a:solidFill>
                <a:latin typeface="Arial" panose="020B0604020202020204" pitchFamily="34" charset="0"/>
                <a:cs typeface="Arial" panose="020B0604020202020204" pitchFamily="34" charset="0"/>
              </a:rPr>
              <a:t>Centers for Disease Control and Prevention </a:t>
            </a:r>
            <a:r>
              <a:rPr lang="en-US" sz="2400" dirty="0">
                <a:latin typeface="Arial" panose="020B0604020202020204" pitchFamily="34" charset="0"/>
                <a:cs typeface="Arial" panose="020B0604020202020204" pitchFamily="34" charset="0"/>
              </a:rPr>
              <a:t>(CDC)</a:t>
            </a:r>
            <a:r>
              <a:rPr lang="en-US" sz="2400" dirty="0">
                <a:solidFill>
                  <a:srgbClr val="0B0506"/>
                </a:solidFill>
                <a:latin typeface="Arial" panose="020B0604020202020204" pitchFamily="34" charset="0"/>
                <a:cs typeface="Arial" panose="020B0604020202020204" pitchFamily="34" charset="0"/>
              </a:rPr>
              <a:t>. (2018, November 5). </a:t>
            </a:r>
            <a:r>
              <a:rPr lang="en-US" sz="2400" i="1" dirty="0">
                <a:solidFill>
                  <a:srgbClr val="0B0506"/>
                </a:solidFill>
                <a:latin typeface="Arial" panose="020B0604020202020204" pitchFamily="34" charset="0"/>
                <a:cs typeface="Arial" panose="020B0604020202020204" pitchFamily="34" charset="0"/>
              </a:rPr>
              <a:t>Burden of foodborne illness: Overview</a:t>
            </a:r>
            <a:r>
              <a:rPr lang="en-US" sz="2400" dirty="0">
                <a:solidFill>
                  <a:srgbClr val="0B0506"/>
                </a:solidFill>
                <a:latin typeface="Arial" panose="020B0604020202020204" pitchFamily="34" charset="0"/>
                <a:cs typeface="Arial" panose="020B0604020202020204" pitchFamily="34" charset="0"/>
              </a:rPr>
              <a:t>. </a:t>
            </a:r>
            <a:endParaRPr lang="en-US" altLang="en-US" sz="2800" dirty="0">
              <a:solidFill>
                <a:srgbClr val="0B0506"/>
              </a:solidFill>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cs typeface="Times New Roman" panose="02020603050405020304" pitchFamily="18" charset="0"/>
            </a:endParaRPr>
          </a:p>
        </p:txBody>
      </p:sp>
      <p:sp>
        <p:nvSpPr>
          <p:cNvPr id="5124" name="Text Placeholder 7"/>
          <p:cNvSpPr>
            <a:spLocks noGrp="1"/>
          </p:cNvSpPr>
          <p:nvPr>
            <p:ph type="body" sz="quarter" idx="13"/>
          </p:nvPr>
        </p:nvSpPr>
        <p:spPr>
          <a:xfrm>
            <a:off x="1981200" y="4800600"/>
            <a:ext cx="5257800" cy="914400"/>
          </a:xfrm>
        </p:spPr>
        <p:txBody>
          <a:bodyPr/>
          <a:lstStyle/>
          <a:p>
            <a:pPr eaLnBrk="1" hangingPunct="1">
              <a:spcBef>
                <a:spcPct val="0"/>
              </a:spcBef>
            </a:pPr>
            <a:endParaRPr lang="en-US" altLang="en-US" sz="1800" dirty="0">
              <a:latin typeface="Arial" panose="020B0604020202020204" pitchFamily="34" charset="0"/>
              <a:cs typeface="Arial" panose="020B0604020202020204" pitchFamily="34" charset="0"/>
            </a:endParaRPr>
          </a:p>
          <a:p>
            <a:pPr eaLnBrk="1" hangingPunct="1"/>
            <a:endParaRPr lang="en-US"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779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sp>
        <p:nvSpPr>
          <p:cNvPr id="6" name="TextBox 5">
            <a:extLst>
              <a:ext uri="{FF2B5EF4-FFF2-40B4-BE49-F238E27FC236}">
                <a16:creationId xmlns:a16="http://schemas.microsoft.com/office/drawing/2014/main" id="{2238942B-D777-AA76-F16D-7ED3D2CB023B}"/>
              </a:ext>
            </a:extLst>
          </p:cNvPr>
          <p:cNvSpPr txBox="1"/>
          <p:nvPr/>
        </p:nvSpPr>
        <p:spPr>
          <a:xfrm>
            <a:off x="0" y="609600"/>
            <a:ext cx="9067800" cy="508344"/>
          </a:xfrm>
          <a:prstGeom prst="rect">
            <a:avLst/>
          </a:prstGeom>
          <a:noFill/>
        </p:spPr>
        <p:txBody>
          <a:bodyPr wrap="square">
            <a:spAutoFit/>
          </a:bodyPr>
          <a:lstStyle/>
          <a:p>
            <a:pPr algn="ctr">
              <a:lnSpc>
                <a:spcPct val="200000"/>
              </a:lnSpc>
            </a:pPr>
            <a:r>
              <a:rPr lang="en-US" sz="1600" dirty="0">
                <a:solidFill>
                  <a:srgbClr val="000000"/>
                </a:solidFill>
                <a:latin typeface="Arial" panose="020B0604020202020204" pitchFamily="34" charset="0"/>
              </a:rPr>
              <a:t>There’s a correlation between the growth of bacteria and temperature</a:t>
            </a:r>
            <a:r>
              <a:rPr lang="en-US" sz="1600" b="0" dirty="0">
                <a:solidFill>
                  <a:srgbClr val="000000"/>
                </a:solidFill>
                <a:latin typeface="Arial" panose="020B0604020202020204" pitchFamily="34" charset="0"/>
              </a:rPr>
              <a:t>. </a:t>
            </a:r>
            <a:endParaRPr lang="en-US" sz="1800" dirty="0">
              <a:solidFill>
                <a:srgbClr val="000000"/>
              </a:solidFill>
              <a:latin typeface="Arial" panose="020B0604020202020204" pitchFamily="34" charset="0"/>
            </a:endParaRPr>
          </a:p>
        </p:txBody>
      </p:sp>
      <p:sp>
        <p:nvSpPr>
          <p:cNvPr id="8" name="Rectangle 5">
            <a:extLst>
              <a:ext uri="{FF2B5EF4-FFF2-40B4-BE49-F238E27FC236}">
                <a16:creationId xmlns:a16="http://schemas.microsoft.com/office/drawing/2014/main" id="{C43283A7-2B4C-1676-2D08-F8B0E6F67CF8}"/>
              </a:ext>
            </a:extLst>
          </p:cNvPr>
          <p:cNvSpPr>
            <a:spLocks noGrp="1" noChangeArrowheads="1"/>
          </p:cNvSpPr>
          <p:nvPr>
            <p:ph type="title"/>
          </p:nvPr>
        </p:nvSpPr>
        <p:spPr>
          <a:xfrm>
            <a:off x="495300" y="-76200"/>
            <a:ext cx="7848600" cy="614278"/>
          </a:xfrm>
        </p:spPr>
        <p:txBody>
          <a:bodyPr anchor="t">
            <a:norm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TIME &amp; TEMPERATURE CONTROLS</a:t>
            </a:r>
          </a:p>
        </p:txBody>
      </p:sp>
      <p:pic>
        <p:nvPicPr>
          <p:cNvPr id="3" name="Picture 2">
            <a:extLst>
              <a:ext uri="{FF2B5EF4-FFF2-40B4-BE49-F238E27FC236}">
                <a16:creationId xmlns:a16="http://schemas.microsoft.com/office/drawing/2014/main" id="{9428EC83-2D3E-373A-AD49-0F5BBCE049D3}"/>
              </a:ext>
            </a:extLst>
          </p:cNvPr>
          <p:cNvPicPr>
            <a:picLocks noChangeAspect="1"/>
          </p:cNvPicPr>
          <p:nvPr/>
        </p:nvPicPr>
        <p:blipFill>
          <a:blip r:embed="rId2"/>
          <a:stretch>
            <a:fillRect/>
          </a:stretch>
        </p:blipFill>
        <p:spPr>
          <a:xfrm>
            <a:off x="800100" y="1386416"/>
            <a:ext cx="7239000" cy="4085167"/>
          </a:xfrm>
          <a:prstGeom prst="rect">
            <a:avLst/>
          </a:prstGeom>
        </p:spPr>
      </p:pic>
    </p:spTree>
    <p:extLst>
      <p:ext uri="{BB962C8B-B14F-4D97-AF65-F5344CB8AC3E}">
        <p14:creationId xmlns:p14="http://schemas.microsoft.com/office/powerpoint/2010/main" val="240939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846411"/>
            <a:ext cx="8077200" cy="3708708"/>
          </a:xfrm>
          <a:prstGeom prst="rect">
            <a:avLst/>
          </a:prstGeom>
          <a:noFill/>
        </p:spPr>
        <p:txBody>
          <a:bodyPr>
            <a:spAutoFit/>
          </a:bodyPr>
          <a:lstStyle/>
          <a:p>
            <a:pPr marL="285750" indent="-285750" eaLnBrk="1" hangingPunct="1">
              <a:buFont typeface="Wingdings" panose="05000000000000000000" pitchFamily="2" charset="2"/>
              <a:buChar char="§"/>
              <a:defRPr/>
            </a:pPr>
            <a:r>
              <a:rPr lang="en-US" sz="1800" b="0" dirty="0">
                <a:latin typeface="Arial" panose="020B0604020202020204" pitchFamily="34" charset="0"/>
              </a:rPr>
              <a:t>Foods left in the temperature danger zone (TDZ) (42° F -134° F) too long.  Time in the TDZ is cumulative. After 4 hours, the potentially hazardous foods must be discarded</a:t>
            </a:r>
          </a:p>
          <a:p>
            <a:pPr marL="285750" indent="-285750" eaLnBrk="1" hangingPunct="1">
              <a:buFont typeface="Wingdings" panose="05000000000000000000" pitchFamily="2" charset="2"/>
              <a:buChar char="§"/>
              <a:defRPr/>
            </a:pPr>
            <a:endParaRPr lang="en-US" sz="1800" b="0" dirty="0">
              <a:latin typeface="Arial" panose="020B0604020202020204" pitchFamily="34" charset="0"/>
            </a:endParaRPr>
          </a:p>
          <a:p>
            <a:pPr marL="285750" indent="-285750" eaLnBrk="1" hangingPunct="1">
              <a:buFont typeface="Wingdings" panose="05000000000000000000" pitchFamily="2" charset="2"/>
              <a:buChar char="§"/>
              <a:defRPr/>
            </a:pPr>
            <a:r>
              <a:rPr lang="en-US" sz="1800" b="0" dirty="0">
                <a:latin typeface="Arial" panose="020B0604020202020204" pitchFamily="34" charset="0"/>
              </a:rPr>
              <a:t>Microbial growth needs FAT TOM ( Food, Acidity, Temperature, Time, Oxygen and Moisture)</a:t>
            </a:r>
          </a:p>
          <a:p>
            <a:pPr marL="285750" indent="-285750" eaLnBrk="1" hangingPunct="1">
              <a:buFont typeface="Wingdings" panose="05000000000000000000" pitchFamily="2" charset="2"/>
              <a:buChar char="§"/>
              <a:defRPr/>
            </a:pPr>
            <a:endParaRPr lang="en-US" sz="1800" b="0" dirty="0">
              <a:latin typeface="Arial" panose="020B0604020202020204" pitchFamily="34" charset="0"/>
            </a:endParaRPr>
          </a:p>
          <a:p>
            <a:pPr marL="285750" indent="-285750" eaLnBrk="1" hangingPunct="1">
              <a:lnSpc>
                <a:spcPct val="150000"/>
              </a:lnSpc>
              <a:buFont typeface="Wingdings" panose="05000000000000000000" pitchFamily="2" charset="2"/>
              <a:buChar char="§"/>
              <a:defRPr/>
            </a:pPr>
            <a:r>
              <a:rPr lang="en-US" sz="1800" b="0" dirty="0">
                <a:latin typeface="Arial" panose="020B0604020202020204" pitchFamily="34" charset="0"/>
              </a:rPr>
              <a:t>After 4 hours, the potentially hazardous foods must be discarded</a:t>
            </a:r>
          </a:p>
          <a:p>
            <a:pPr marL="285750" indent="-285750" eaLnBrk="1" hangingPunct="1">
              <a:buFont typeface="Wingdings" panose="05000000000000000000" pitchFamily="2" charset="2"/>
              <a:buChar char="§"/>
              <a:defRPr/>
            </a:pPr>
            <a:endParaRPr lang="en-US" sz="1800" b="0" dirty="0">
              <a:latin typeface="Arial" panose="020B0604020202020204" pitchFamily="34" charset="0"/>
            </a:endParaRPr>
          </a:p>
          <a:p>
            <a:pPr marL="285750" indent="-285750" eaLnBrk="1" hangingPunct="1">
              <a:buFont typeface="Wingdings" panose="05000000000000000000" pitchFamily="2" charset="2"/>
              <a:buChar char="§"/>
              <a:defRPr/>
            </a:pPr>
            <a:r>
              <a:rPr lang="en-US" sz="1800" b="0" dirty="0">
                <a:latin typeface="Arial" panose="020B0604020202020204" pitchFamily="34" charset="0"/>
              </a:rPr>
              <a:t>Inadequate re-heating of potentially hazardous foods. All leftovers intended to be served hot must be re-heated to 165° F within a 2-hour period</a:t>
            </a:r>
            <a:br>
              <a:rPr lang="en-US" dirty="0">
                <a:cs typeface="Times New Roman" panose="02020603050405020304" pitchFamily="18" charset="0"/>
              </a:rPr>
            </a:br>
            <a:endParaRPr lang="en-US" b="0" dirty="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543300" y="4800600"/>
            <a:ext cx="2057400" cy="1316906"/>
          </a:xfrm>
          <a:prstGeom prst="rect">
            <a:avLst/>
          </a:prstGeom>
        </p:spPr>
      </p:pic>
      <p:sp>
        <p:nvSpPr>
          <p:cNvPr id="2" name="Rectangle 5">
            <a:extLst>
              <a:ext uri="{FF2B5EF4-FFF2-40B4-BE49-F238E27FC236}">
                <a16:creationId xmlns:a16="http://schemas.microsoft.com/office/drawing/2014/main" id="{AB754F71-3999-D012-714A-A57379AD328C}"/>
              </a:ext>
            </a:extLst>
          </p:cNvPr>
          <p:cNvSpPr txBox="1">
            <a:spLocks noChangeArrowheads="1"/>
          </p:cNvSpPr>
          <p:nvPr/>
        </p:nvSpPr>
        <p:spPr>
          <a:xfrm>
            <a:off x="857250" y="-76200"/>
            <a:ext cx="7429500" cy="614278"/>
          </a:xfrm>
          <a:prstGeom prst="rect">
            <a:avLst/>
          </a:prstGeom>
        </p:spPr>
        <p:txBody>
          <a:bodyPr anchor="t">
            <a:noAutofit/>
          </a:bodyPr>
          <a:lstStyle>
            <a:lvl1pPr algn="ctr" defTabSz="914378" rtl="0" eaLnBrk="1" latinLnBrk="0" hangingPunct="1">
              <a:spcBef>
                <a:spcPct val="0"/>
              </a:spcBef>
              <a:buNone/>
              <a:defRPr sz="2800" b="1" kern="1200" baseline="0">
                <a:solidFill>
                  <a:srgbClr val="283446"/>
                </a:solidFill>
                <a:latin typeface="+mj-lt"/>
                <a:ea typeface="+mj-ea"/>
                <a:cs typeface="+mj-cs"/>
              </a:defRPr>
            </a:lvl1pPr>
          </a:lstStyle>
          <a:p>
            <a:pPr fontAlgn="auto">
              <a:spcAft>
                <a:spcPts val="0"/>
              </a:spcAft>
            </a:pPr>
            <a:r>
              <a:rPr lang="en-US" altLang="en-US" sz="3200" dirty="0">
                <a:solidFill>
                  <a:srgbClr val="0070C0"/>
                </a:solidFill>
                <a:latin typeface="Arial" panose="020B0604020202020204" pitchFamily="34" charset="0"/>
                <a:cs typeface="Arial" panose="020B0604020202020204" pitchFamily="34" charset="0"/>
              </a:rPr>
              <a:t>TIME &amp; TEMPERATURE CONTROLS</a:t>
            </a:r>
          </a:p>
        </p:txBody>
      </p:sp>
    </p:spTree>
    <p:extLst>
      <p:ext uri="{BB962C8B-B14F-4D97-AF65-F5344CB8AC3E}">
        <p14:creationId xmlns:p14="http://schemas.microsoft.com/office/powerpoint/2010/main" val="416238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sp>
        <p:nvSpPr>
          <p:cNvPr id="8" name="Rectangle 5">
            <a:extLst>
              <a:ext uri="{FF2B5EF4-FFF2-40B4-BE49-F238E27FC236}">
                <a16:creationId xmlns:a16="http://schemas.microsoft.com/office/drawing/2014/main" id="{C43283A7-2B4C-1676-2D08-F8B0E6F67CF8}"/>
              </a:ext>
            </a:extLst>
          </p:cNvPr>
          <p:cNvSpPr>
            <a:spLocks noGrp="1" noChangeArrowheads="1"/>
          </p:cNvSpPr>
          <p:nvPr>
            <p:ph type="title"/>
          </p:nvPr>
        </p:nvSpPr>
        <p:spPr>
          <a:xfrm>
            <a:off x="304800" y="-11472"/>
            <a:ext cx="8534400" cy="614280"/>
          </a:xfrm>
        </p:spPr>
        <p:txBody>
          <a:bodyPr anchor="t">
            <a:norm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TEMPERATURE CONTROLS</a:t>
            </a:r>
          </a:p>
        </p:txBody>
      </p:sp>
      <p:pic>
        <p:nvPicPr>
          <p:cNvPr id="9" name="Picture 8">
            <a:extLst>
              <a:ext uri="{FF2B5EF4-FFF2-40B4-BE49-F238E27FC236}">
                <a16:creationId xmlns:a16="http://schemas.microsoft.com/office/drawing/2014/main" id="{80FF8AC1-88A7-BD82-692E-D7799EC73080}"/>
              </a:ext>
            </a:extLst>
          </p:cNvPr>
          <p:cNvPicPr>
            <a:picLocks noChangeAspect="1"/>
          </p:cNvPicPr>
          <p:nvPr/>
        </p:nvPicPr>
        <p:blipFill>
          <a:blip r:embed="rId2"/>
          <a:stretch>
            <a:fillRect/>
          </a:stretch>
        </p:blipFill>
        <p:spPr>
          <a:xfrm>
            <a:off x="2094102" y="743733"/>
            <a:ext cx="6973698" cy="5352267"/>
          </a:xfrm>
          <a:prstGeom prst="rect">
            <a:avLst/>
          </a:prstGeom>
        </p:spPr>
      </p:pic>
      <p:pic>
        <p:nvPicPr>
          <p:cNvPr id="11" name="Picture 10">
            <a:extLst>
              <a:ext uri="{FF2B5EF4-FFF2-40B4-BE49-F238E27FC236}">
                <a16:creationId xmlns:a16="http://schemas.microsoft.com/office/drawing/2014/main" id="{8F20298A-E1BA-ACBE-BCAA-00A3DBA133AA}"/>
              </a:ext>
            </a:extLst>
          </p:cNvPr>
          <p:cNvPicPr>
            <a:picLocks noChangeAspect="1"/>
          </p:cNvPicPr>
          <p:nvPr/>
        </p:nvPicPr>
        <p:blipFill>
          <a:blip r:embed="rId3"/>
          <a:stretch>
            <a:fillRect/>
          </a:stretch>
        </p:blipFill>
        <p:spPr>
          <a:xfrm>
            <a:off x="0" y="2590801"/>
            <a:ext cx="2095500" cy="1524000"/>
          </a:xfrm>
          <a:prstGeom prst="rect">
            <a:avLst/>
          </a:prstGeom>
        </p:spPr>
      </p:pic>
      <p:pic>
        <p:nvPicPr>
          <p:cNvPr id="13" name="Picture 12">
            <a:extLst>
              <a:ext uri="{FF2B5EF4-FFF2-40B4-BE49-F238E27FC236}">
                <a16:creationId xmlns:a16="http://schemas.microsoft.com/office/drawing/2014/main" id="{DFF9013A-0E92-0B31-DF70-346DB1094928}"/>
              </a:ext>
            </a:extLst>
          </p:cNvPr>
          <p:cNvPicPr>
            <a:picLocks noChangeAspect="1"/>
          </p:cNvPicPr>
          <p:nvPr/>
        </p:nvPicPr>
        <p:blipFill>
          <a:blip r:embed="rId4"/>
          <a:stretch>
            <a:fillRect/>
          </a:stretch>
        </p:blipFill>
        <p:spPr>
          <a:xfrm>
            <a:off x="1398" y="1371600"/>
            <a:ext cx="2094102" cy="1219201"/>
          </a:xfrm>
          <a:prstGeom prst="rect">
            <a:avLst/>
          </a:prstGeom>
        </p:spPr>
      </p:pic>
      <p:pic>
        <p:nvPicPr>
          <p:cNvPr id="15" name="Picture 14">
            <a:extLst>
              <a:ext uri="{FF2B5EF4-FFF2-40B4-BE49-F238E27FC236}">
                <a16:creationId xmlns:a16="http://schemas.microsoft.com/office/drawing/2014/main" id="{06B12734-5250-DDDB-5A9C-2B7FEAC4C20E}"/>
              </a:ext>
            </a:extLst>
          </p:cNvPr>
          <p:cNvPicPr>
            <a:picLocks noChangeAspect="1"/>
          </p:cNvPicPr>
          <p:nvPr/>
        </p:nvPicPr>
        <p:blipFill>
          <a:blip r:embed="rId5"/>
          <a:stretch>
            <a:fillRect/>
          </a:stretch>
        </p:blipFill>
        <p:spPr>
          <a:xfrm>
            <a:off x="0" y="4114801"/>
            <a:ext cx="2094102" cy="990599"/>
          </a:xfrm>
          <a:prstGeom prst="rect">
            <a:avLst/>
          </a:prstGeom>
        </p:spPr>
      </p:pic>
      <p:pic>
        <p:nvPicPr>
          <p:cNvPr id="17" name="Picture 16">
            <a:extLst>
              <a:ext uri="{FF2B5EF4-FFF2-40B4-BE49-F238E27FC236}">
                <a16:creationId xmlns:a16="http://schemas.microsoft.com/office/drawing/2014/main" id="{7F0FC2CA-F256-13D1-92BA-99E52D057665}"/>
              </a:ext>
            </a:extLst>
          </p:cNvPr>
          <p:cNvPicPr>
            <a:picLocks noChangeAspect="1"/>
          </p:cNvPicPr>
          <p:nvPr/>
        </p:nvPicPr>
        <p:blipFill>
          <a:blip r:embed="rId6"/>
          <a:stretch>
            <a:fillRect/>
          </a:stretch>
        </p:blipFill>
        <p:spPr>
          <a:xfrm>
            <a:off x="8001001" y="5257800"/>
            <a:ext cx="990600" cy="778777"/>
          </a:xfrm>
          <a:prstGeom prst="rect">
            <a:avLst/>
          </a:prstGeom>
        </p:spPr>
      </p:pic>
      <p:pic>
        <p:nvPicPr>
          <p:cNvPr id="19" name="Picture 18">
            <a:extLst>
              <a:ext uri="{FF2B5EF4-FFF2-40B4-BE49-F238E27FC236}">
                <a16:creationId xmlns:a16="http://schemas.microsoft.com/office/drawing/2014/main" id="{D30D9102-5283-D756-71F7-E42265279603}"/>
              </a:ext>
            </a:extLst>
          </p:cNvPr>
          <p:cNvPicPr>
            <a:picLocks noChangeAspect="1"/>
          </p:cNvPicPr>
          <p:nvPr/>
        </p:nvPicPr>
        <p:blipFill>
          <a:blip r:embed="rId7"/>
          <a:stretch>
            <a:fillRect/>
          </a:stretch>
        </p:blipFill>
        <p:spPr>
          <a:xfrm>
            <a:off x="0" y="5123667"/>
            <a:ext cx="2094102" cy="990600"/>
          </a:xfrm>
          <a:prstGeom prst="rect">
            <a:avLst/>
          </a:prstGeom>
        </p:spPr>
      </p:pic>
    </p:spTree>
    <p:extLst>
      <p:ext uri="{BB962C8B-B14F-4D97-AF65-F5344CB8AC3E}">
        <p14:creationId xmlns:p14="http://schemas.microsoft.com/office/powerpoint/2010/main" val="2770226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09600" y="2605088"/>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dirty="0">
                <a:solidFill>
                  <a:srgbClr val="000000"/>
                </a:solidFill>
                <a:latin typeface="Arial" panose="020B0604020202020204" pitchFamily="34" charset="0"/>
              </a:rPr>
              <a:t>Where is your food thermometer?</a:t>
            </a:r>
          </a:p>
        </p:txBody>
      </p:sp>
      <p:sp>
        <p:nvSpPr>
          <p:cNvPr id="49155" name="Text Box 3"/>
          <p:cNvSpPr txBox="1">
            <a:spLocks noChangeArrowheads="1"/>
          </p:cNvSpPr>
          <p:nvPr/>
        </p:nvSpPr>
        <p:spPr bwMode="auto">
          <a:xfrm>
            <a:off x="1066800" y="3283416"/>
            <a:ext cx="716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40000"/>
              </a:spcBef>
              <a:buFont typeface="Wingdings" panose="05000000000000000000" pitchFamily="2" charset="2"/>
              <a:buNone/>
            </a:pPr>
            <a:r>
              <a:rPr lang="en-US" altLang="en-US" sz="2000" b="0" dirty="0">
                <a:solidFill>
                  <a:srgbClr val="000000"/>
                </a:solidFill>
                <a:latin typeface="Arial" panose="020B0604020202020204" pitchFamily="34" charset="0"/>
              </a:rPr>
              <a:t>Using a food thermometer is the </a:t>
            </a:r>
            <a:r>
              <a:rPr lang="en-US" altLang="en-US" sz="2000" b="0" u="sng" dirty="0">
                <a:solidFill>
                  <a:srgbClr val="000000"/>
                </a:solidFill>
                <a:latin typeface="Arial" panose="020B0604020202020204" pitchFamily="34" charset="0"/>
              </a:rPr>
              <a:t>ONLY</a:t>
            </a:r>
            <a:r>
              <a:rPr lang="en-US" altLang="en-US" sz="2000" b="0" dirty="0">
                <a:solidFill>
                  <a:srgbClr val="000000"/>
                </a:solidFill>
                <a:latin typeface="Arial" panose="020B0604020202020204" pitchFamily="34" charset="0"/>
              </a:rPr>
              <a:t> sure way of knowing  if your food has reached a high enough temperature to destroy foodborne bacteria.</a:t>
            </a:r>
          </a:p>
        </p:txBody>
      </p:sp>
      <p:pic>
        <p:nvPicPr>
          <p:cNvPr id="49156" name="Picture 4" descr="lady cooking p 22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93738"/>
            <a:ext cx="213360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pot with thermometer p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343400"/>
            <a:ext cx="16764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6"/>
          <p:cNvSpPr txBox="1">
            <a:spLocks noChangeArrowheads="1"/>
          </p:cNvSpPr>
          <p:nvPr/>
        </p:nvSpPr>
        <p:spPr bwMode="auto">
          <a:xfrm>
            <a:off x="2057400" y="-116720"/>
            <a:ext cx="4495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800" dirty="0">
                <a:solidFill>
                  <a:srgbClr val="0070C0"/>
                </a:solidFill>
                <a:latin typeface="Times New Roman" panose="02020603050405020304" pitchFamily="18" charset="0"/>
              </a:rPr>
              <a:t>  </a:t>
            </a:r>
            <a:r>
              <a:rPr lang="en-US" altLang="en-US" dirty="0">
                <a:solidFill>
                  <a:srgbClr val="0070C0"/>
                </a:solidFill>
                <a:latin typeface="Arial" panose="020B0604020202020204" pitchFamily="34" charset="0"/>
              </a:rPr>
              <a:t>IS IT “DONE”   YET?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0"/>
            <a:ext cx="6603999" cy="361950"/>
          </a:xfrm>
        </p:spPr>
        <p:txBody>
          <a:bodyPr rtlCol="0">
            <a:noAutofit/>
          </a:bodyPr>
          <a:lstStyle/>
          <a:p>
            <a:pPr eaLnBrk="1" fontAlgn="auto" hangingPunct="1">
              <a:spcAft>
                <a:spcPts val="0"/>
              </a:spcAft>
              <a:defRPr/>
            </a:pPr>
            <a:r>
              <a:rPr lang="en-US" sz="3200" b="1" dirty="0">
                <a:solidFill>
                  <a:srgbClr val="0070C0"/>
                </a:solidFill>
                <a:latin typeface="Arial" panose="020B0604020202020204" pitchFamily="34" charset="0"/>
                <a:cs typeface="Arial" panose="020B0604020202020204" pitchFamily="34" charset="0"/>
              </a:rPr>
              <a:t>USING A FOOD THERMOMETER</a:t>
            </a:r>
          </a:p>
        </p:txBody>
      </p:sp>
      <p:sp>
        <p:nvSpPr>
          <p:cNvPr id="50179" name="Rectangle 3"/>
          <p:cNvSpPr>
            <a:spLocks noGrp="1" noChangeArrowheads="1"/>
          </p:cNvSpPr>
          <p:nvPr>
            <p:ph idx="1"/>
          </p:nvPr>
        </p:nvSpPr>
        <p:spPr>
          <a:xfrm>
            <a:off x="0" y="1181100"/>
            <a:ext cx="7391400" cy="1828800"/>
          </a:xfrm>
        </p:spPr>
        <p:txBody>
          <a:bodyPr>
            <a:normAutofit/>
          </a:bodyPr>
          <a:lstStyle/>
          <a:p>
            <a:pPr marL="400061" indent="-342900"/>
            <a:r>
              <a:rPr lang="en-US" altLang="en-US" sz="2000" dirty="0">
                <a:solidFill>
                  <a:srgbClr val="000000"/>
                </a:solidFill>
                <a:latin typeface="Arial" panose="020B0604020202020204" pitchFamily="34" charset="0"/>
                <a:cs typeface="Arial" panose="020B0604020202020204" pitchFamily="34" charset="0"/>
              </a:rPr>
              <a:t>Insert stem into thickest part of the food.</a:t>
            </a:r>
          </a:p>
          <a:p>
            <a:pPr marL="400061" indent="-342900">
              <a:lnSpc>
                <a:spcPct val="50000"/>
              </a:lnSpc>
            </a:pPr>
            <a:endParaRPr lang="en-US" altLang="en-US" sz="2000" dirty="0">
              <a:solidFill>
                <a:srgbClr val="000000"/>
              </a:solidFill>
              <a:latin typeface="Arial" panose="020B0604020202020204" pitchFamily="34" charset="0"/>
              <a:cs typeface="Arial" panose="020B0604020202020204" pitchFamily="34" charset="0"/>
            </a:endParaRPr>
          </a:p>
          <a:p>
            <a:pPr marL="400061" indent="-342900">
              <a:lnSpc>
                <a:spcPct val="70000"/>
              </a:lnSpc>
            </a:pPr>
            <a:r>
              <a:rPr lang="en-US" altLang="en-US" sz="2000" dirty="0">
                <a:solidFill>
                  <a:srgbClr val="000000"/>
                </a:solidFill>
                <a:latin typeface="Arial" panose="020B0604020202020204" pitchFamily="34" charset="0"/>
                <a:cs typeface="Arial" panose="020B0604020202020204" pitchFamily="34" charset="0"/>
              </a:rPr>
              <a:t>Hold for at least 15 sec. to read accurate temperature</a:t>
            </a:r>
            <a:r>
              <a:rPr lang="en-US" altLang="en-US" sz="2000" dirty="0">
                <a:latin typeface="Arial" panose="020B0604020202020204" pitchFamily="34" charset="0"/>
                <a:cs typeface="Arial" panose="020B0604020202020204" pitchFamily="34" charset="0"/>
              </a:rPr>
              <a:t>. </a:t>
            </a:r>
          </a:p>
        </p:txBody>
      </p:sp>
      <p:pic>
        <p:nvPicPr>
          <p:cNvPr id="50180" name="Picture 4" descr="thermometer p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763" y="590550"/>
            <a:ext cx="11636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thermmt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188503"/>
            <a:ext cx="198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1348581" y="5147767"/>
            <a:ext cx="6604000" cy="800219"/>
          </a:xfrm>
          <a:prstGeom prst="rect">
            <a:avLst/>
          </a:prstGeom>
          <a:noFill/>
          <a:ln w="9525">
            <a:solidFill>
              <a:schemeClr val="tx1"/>
            </a:solidFill>
            <a:miter lim="800000"/>
            <a:headEnd/>
            <a:tailEnd/>
          </a:ln>
        </p:spPr>
        <p:txBody>
          <a:bodyPr>
            <a:spAutoFit/>
          </a:bodyPr>
          <a:lstStyle/>
          <a:p>
            <a:pPr algn="ctr" eaLnBrk="1" hangingPunct="1">
              <a:defRPr/>
            </a:pPr>
            <a:r>
              <a:rPr lang="en-US" sz="1800" i="1" dirty="0">
                <a:solidFill>
                  <a:srgbClr val="000000"/>
                </a:solidFill>
                <a:latin typeface="Arial" panose="020B0604020202020204" pitchFamily="34" charset="0"/>
              </a:rPr>
              <a:t>Always Wash, Rinse, Sanitize, and Air-Dry Thermometers Before and After Each Use</a:t>
            </a:r>
            <a:r>
              <a:rPr lang="en-US" i="1" dirty="0">
                <a:solidFill>
                  <a:srgbClr val="000000"/>
                </a:solidFill>
                <a:latin typeface="Arial" panose="020B0604020202020204" pitchFamily="34" charset="0"/>
              </a:rPr>
              <a:t>!</a:t>
            </a:r>
            <a:r>
              <a:rPr lang="en-US" sz="2400" i="1" dirty="0">
                <a:solidFill>
                  <a:srgbClr val="000000"/>
                </a:solidFill>
                <a:latin typeface="Arial" panose="020B0604020202020204" pitchFamily="34" charset="0"/>
              </a:rPr>
              <a:t> </a:t>
            </a:r>
            <a:endParaRPr lang="en-US" sz="3600" b="0" i="1" dirty="0">
              <a:solidFill>
                <a:srgbClr val="000000"/>
              </a:solidFill>
              <a:latin typeface="Arial" panose="020B0604020202020204" pitchFamily="34" charset="0"/>
            </a:endParaRPr>
          </a:p>
        </p:txBody>
      </p:sp>
      <p:sp>
        <p:nvSpPr>
          <p:cNvPr id="50183" name="Text Box 7"/>
          <p:cNvSpPr txBox="1">
            <a:spLocks noChangeArrowheads="1"/>
          </p:cNvSpPr>
          <p:nvPr/>
        </p:nvSpPr>
        <p:spPr bwMode="auto">
          <a:xfrm>
            <a:off x="78581" y="2865739"/>
            <a:ext cx="9144000" cy="14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buNone/>
            </a:pPr>
            <a:r>
              <a:rPr lang="en-US" altLang="en-US" dirty="0">
                <a:solidFill>
                  <a:srgbClr val="000000"/>
                </a:solidFill>
                <a:latin typeface="Times New Roman" panose="02020603050405020304" pitchFamily="18" charset="0"/>
              </a:rPr>
              <a:t>   </a:t>
            </a:r>
            <a:r>
              <a:rPr lang="en-US" altLang="en-US" sz="2400" u="sng" dirty="0">
                <a:solidFill>
                  <a:srgbClr val="000000"/>
                </a:solidFill>
                <a:latin typeface="Arial" panose="020B0604020202020204" pitchFamily="34" charset="0"/>
              </a:rPr>
              <a:t>TIPS:</a:t>
            </a:r>
          </a:p>
          <a:p>
            <a:pPr eaLnBrk="1" hangingPunct="1">
              <a:lnSpc>
                <a:spcPct val="70000"/>
              </a:lnSpc>
              <a:spcBef>
                <a:spcPct val="40000"/>
              </a:spcBef>
              <a:buSzPct val="103000"/>
            </a:pPr>
            <a:r>
              <a:rPr lang="en-US" altLang="en-US" sz="2000" b="0" dirty="0">
                <a:solidFill>
                  <a:srgbClr val="000000"/>
                </a:solidFill>
                <a:latin typeface="Arial" panose="020B0604020202020204" pitchFamily="34" charset="0"/>
              </a:rPr>
              <a:t>For thin meats, insert stem sideways at least two inches.</a:t>
            </a:r>
          </a:p>
          <a:p>
            <a:pPr eaLnBrk="1" hangingPunct="1">
              <a:lnSpc>
                <a:spcPct val="70000"/>
              </a:lnSpc>
              <a:spcBef>
                <a:spcPct val="40000"/>
              </a:spcBef>
              <a:buSzPct val="103000"/>
            </a:pPr>
            <a:endParaRPr lang="en-US" altLang="en-US" sz="2000" b="0" dirty="0">
              <a:solidFill>
                <a:srgbClr val="000000"/>
              </a:solidFill>
              <a:latin typeface="Arial" panose="020B0604020202020204" pitchFamily="34" charset="0"/>
            </a:endParaRPr>
          </a:p>
          <a:p>
            <a:pPr eaLnBrk="1" hangingPunct="1">
              <a:lnSpc>
                <a:spcPct val="60000"/>
              </a:lnSpc>
              <a:spcBef>
                <a:spcPct val="35000"/>
              </a:spcBef>
              <a:buSzPct val="103000"/>
            </a:pPr>
            <a:r>
              <a:rPr lang="en-US" altLang="en-US" sz="2000" b="0" dirty="0">
                <a:solidFill>
                  <a:srgbClr val="000000"/>
                </a:solidFill>
                <a:latin typeface="Arial" panose="020B0604020202020204" pitchFamily="34" charset="0"/>
              </a:rPr>
              <a:t>Keep the probe from touching the sides or bottom of the pan</a:t>
            </a:r>
            <a:r>
              <a:rPr lang="en-US" altLang="en-US" sz="2000" b="0" dirty="0">
                <a:latin typeface="Arial" panose="020B0604020202020204" pitchFamily="34" charset="0"/>
              </a:rPr>
              <a:t>.</a:t>
            </a:r>
          </a:p>
        </p:txBody>
      </p:sp>
    </p:spTree>
    <p:extLst>
      <p:ext uri="{BB962C8B-B14F-4D97-AF65-F5344CB8AC3E}">
        <p14:creationId xmlns:p14="http://schemas.microsoft.com/office/powerpoint/2010/main" val="145948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sp>
        <p:nvSpPr>
          <p:cNvPr id="8" name="Rectangle 5">
            <a:extLst>
              <a:ext uri="{FF2B5EF4-FFF2-40B4-BE49-F238E27FC236}">
                <a16:creationId xmlns:a16="http://schemas.microsoft.com/office/drawing/2014/main" id="{C43283A7-2B4C-1676-2D08-F8B0E6F67CF8}"/>
              </a:ext>
            </a:extLst>
          </p:cNvPr>
          <p:cNvSpPr>
            <a:spLocks noGrp="1" noChangeArrowheads="1"/>
          </p:cNvSpPr>
          <p:nvPr>
            <p:ph type="title"/>
          </p:nvPr>
        </p:nvSpPr>
        <p:spPr>
          <a:xfrm>
            <a:off x="1104900" y="-25651"/>
            <a:ext cx="6934200" cy="461878"/>
          </a:xfrm>
        </p:spPr>
        <p:txBody>
          <a:bodyPr anchor="t">
            <a:no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THERMOMETER CALIBRATION</a:t>
            </a:r>
          </a:p>
        </p:txBody>
      </p:sp>
      <p:pic>
        <p:nvPicPr>
          <p:cNvPr id="5" name="Picture 4">
            <a:extLst>
              <a:ext uri="{FF2B5EF4-FFF2-40B4-BE49-F238E27FC236}">
                <a16:creationId xmlns:a16="http://schemas.microsoft.com/office/drawing/2014/main" id="{F822E1EB-CD02-2082-A0AB-99214096B403}"/>
              </a:ext>
            </a:extLst>
          </p:cNvPr>
          <p:cNvPicPr>
            <a:picLocks noChangeAspect="1"/>
          </p:cNvPicPr>
          <p:nvPr/>
        </p:nvPicPr>
        <p:blipFill>
          <a:blip r:embed="rId2"/>
          <a:stretch>
            <a:fillRect/>
          </a:stretch>
        </p:blipFill>
        <p:spPr>
          <a:xfrm>
            <a:off x="3962400" y="762000"/>
            <a:ext cx="4509257" cy="5120104"/>
          </a:xfrm>
          <a:prstGeom prst="rect">
            <a:avLst/>
          </a:prstGeom>
        </p:spPr>
      </p:pic>
      <p:pic>
        <p:nvPicPr>
          <p:cNvPr id="9" name="Picture 8">
            <a:extLst>
              <a:ext uri="{FF2B5EF4-FFF2-40B4-BE49-F238E27FC236}">
                <a16:creationId xmlns:a16="http://schemas.microsoft.com/office/drawing/2014/main" id="{26C3106A-24E6-29DA-3FB4-CA6AEC04F909}"/>
              </a:ext>
            </a:extLst>
          </p:cNvPr>
          <p:cNvPicPr>
            <a:picLocks noChangeAspect="1"/>
          </p:cNvPicPr>
          <p:nvPr/>
        </p:nvPicPr>
        <p:blipFill>
          <a:blip r:embed="rId3"/>
          <a:stretch>
            <a:fillRect/>
          </a:stretch>
        </p:blipFill>
        <p:spPr>
          <a:xfrm>
            <a:off x="27963" y="768433"/>
            <a:ext cx="4089125" cy="4108368"/>
          </a:xfrm>
          <a:prstGeom prst="rect">
            <a:avLst/>
          </a:prstGeom>
        </p:spPr>
      </p:pic>
    </p:spTree>
    <p:extLst>
      <p:ext uri="{BB962C8B-B14F-4D97-AF65-F5344CB8AC3E}">
        <p14:creationId xmlns:p14="http://schemas.microsoft.com/office/powerpoint/2010/main" val="1961679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sp>
        <p:nvSpPr>
          <p:cNvPr id="6" name="TextBox 5">
            <a:extLst>
              <a:ext uri="{FF2B5EF4-FFF2-40B4-BE49-F238E27FC236}">
                <a16:creationId xmlns:a16="http://schemas.microsoft.com/office/drawing/2014/main" id="{2238942B-D777-AA76-F16D-7ED3D2CB023B}"/>
              </a:ext>
            </a:extLst>
          </p:cNvPr>
          <p:cNvSpPr txBox="1"/>
          <p:nvPr/>
        </p:nvSpPr>
        <p:spPr>
          <a:xfrm>
            <a:off x="0" y="609600"/>
            <a:ext cx="9067800" cy="716350"/>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sz="2400" dirty="0">
                <a:solidFill>
                  <a:srgbClr val="000000"/>
                </a:solidFill>
                <a:latin typeface="Arial" panose="020B0604020202020204" pitchFamily="34" charset="0"/>
              </a:rPr>
              <a:t>Safe  Holding Temperatures</a:t>
            </a:r>
          </a:p>
        </p:txBody>
      </p:sp>
      <p:sp>
        <p:nvSpPr>
          <p:cNvPr id="8" name="Rectangle 5">
            <a:extLst>
              <a:ext uri="{FF2B5EF4-FFF2-40B4-BE49-F238E27FC236}">
                <a16:creationId xmlns:a16="http://schemas.microsoft.com/office/drawing/2014/main" id="{C43283A7-2B4C-1676-2D08-F8B0E6F67CF8}"/>
              </a:ext>
            </a:extLst>
          </p:cNvPr>
          <p:cNvSpPr>
            <a:spLocks noGrp="1" noChangeArrowheads="1"/>
          </p:cNvSpPr>
          <p:nvPr>
            <p:ph type="title"/>
          </p:nvPr>
        </p:nvSpPr>
        <p:spPr>
          <a:xfrm>
            <a:off x="1295400" y="-4678"/>
            <a:ext cx="6934200" cy="392039"/>
          </a:xfrm>
        </p:spPr>
        <p:txBody>
          <a:bodyPr anchor="t">
            <a:no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TEMPERATURE CONTROLS</a:t>
            </a:r>
          </a:p>
        </p:txBody>
      </p:sp>
      <p:pic>
        <p:nvPicPr>
          <p:cNvPr id="3" name="Picture 2">
            <a:extLst>
              <a:ext uri="{FF2B5EF4-FFF2-40B4-BE49-F238E27FC236}">
                <a16:creationId xmlns:a16="http://schemas.microsoft.com/office/drawing/2014/main" id="{D2372403-172A-A32E-C590-676B55F2BE34}"/>
              </a:ext>
            </a:extLst>
          </p:cNvPr>
          <p:cNvPicPr>
            <a:picLocks noChangeAspect="1"/>
          </p:cNvPicPr>
          <p:nvPr/>
        </p:nvPicPr>
        <p:blipFill>
          <a:blip r:embed="rId2"/>
          <a:stretch>
            <a:fillRect/>
          </a:stretch>
        </p:blipFill>
        <p:spPr>
          <a:xfrm>
            <a:off x="3667461" y="1392249"/>
            <a:ext cx="5476539" cy="3719512"/>
          </a:xfrm>
          <a:prstGeom prst="rect">
            <a:avLst/>
          </a:prstGeom>
        </p:spPr>
      </p:pic>
    </p:spTree>
    <p:extLst>
      <p:ext uri="{BB962C8B-B14F-4D97-AF65-F5344CB8AC3E}">
        <p14:creationId xmlns:p14="http://schemas.microsoft.com/office/powerpoint/2010/main" val="204450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sp>
        <p:nvSpPr>
          <p:cNvPr id="6" name="TextBox 5">
            <a:extLst>
              <a:ext uri="{FF2B5EF4-FFF2-40B4-BE49-F238E27FC236}">
                <a16:creationId xmlns:a16="http://schemas.microsoft.com/office/drawing/2014/main" id="{2238942B-D777-AA76-F16D-7ED3D2CB023B}"/>
              </a:ext>
            </a:extLst>
          </p:cNvPr>
          <p:cNvSpPr txBox="1"/>
          <p:nvPr/>
        </p:nvSpPr>
        <p:spPr>
          <a:xfrm>
            <a:off x="0" y="609600"/>
            <a:ext cx="9067800" cy="7393050"/>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sz="1800" dirty="0">
                <a:solidFill>
                  <a:srgbClr val="000000"/>
                </a:solidFill>
                <a:latin typeface="Arial" panose="020B0604020202020204" pitchFamily="34" charset="0"/>
              </a:rPr>
              <a:t> Guideline for Holding Food</a:t>
            </a:r>
          </a:p>
          <a:p>
            <a:pPr marL="800100" lvl="1" indent="-342900">
              <a:lnSpc>
                <a:spcPct val="200000"/>
              </a:lnSpc>
              <a:buSzPct val="80000"/>
              <a:buFont typeface="+mj-lt"/>
              <a:buAutoNum type="arabicPeriod"/>
            </a:pPr>
            <a:r>
              <a:rPr lang="en-US" sz="1600" b="0" dirty="0">
                <a:solidFill>
                  <a:srgbClr val="000000"/>
                </a:solidFill>
                <a:latin typeface="Arial" panose="020B0604020202020204" pitchFamily="34" charset="0"/>
              </a:rPr>
              <a:t>Hold hot food at 135°F (57°C) or higher</a:t>
            </a:r>
          </a:p>
          <a:p>
            <a:pPr marL="800100" lvl="1" indent="-342900">
              <a:lnSpc>
                <a:spcPct val="200000"/>
              </a:lnSpc>
              <a:buSzPct val="80000"/>
              <a:buFont typeface="+mj-lt"/>
              <a:buAutoNum type="arabicPeriod"/>
            </a:pPr>
            <a:r>
              <a:rPr lang="en-US" sz="1600" b="0" dirty="0">
                <a:solidFill>
                  <a:srgbClr val="000000"/>
                </a:solidFill>
                <a:latin typeface="Arial" panose="020B0604020202020204" pitchFamily="34" charset="0"/>
              </a:rPr>
              <a:t>Hold cold food at 41°F (5°F) or lower </a:t>
            </a:r>
          </a:p>
          <a:p>
            <a:pPr marL="800100" lvl="1" indent="-342900">
              <a:lnSpc>
                <a:spcPct val="200000"/>
              </a:lnSpc>
              <a:buSzPct val="80000"/>
              <a:buFont typeface="+mj-lt"/>
              <a:buAutoNum type="arabicPeriod"/>
            </a:pPr>
            <a:r>
              <a:rPr lang="en-US" sz="1600" b="0" dirty="0">
                <a:solidFill>
                  <a:srgbClr val="000000"/>
                </a:solidFill>
                <a:latin typeface="Arial" panose="020B0604020202020204" pitchFamily="34" charset="0"/>
              </a:rPr>
              <a:t>Check temperatures at least every four hours</a:t>
            </a:r>
          </a:p>
          <a:p>
            <a:pPr marL="800100" lvl="1" indent="-342900">
              <a:lnSpc>
                <a:spcPct val="200000"/>
              </a:lnSpc>
              <a:buSzPct val="80000"/>
              <a:buFont typeface="+mj-lt"/>
              <a:buAutoNum type="arabicPeriod"/>
            </a:pPr>
            <a:r>
              <a:rPr lang="en-US" sz="1600" b="0" dirty="0">
                <a:solidFill>
                  <a:srgbClr val="000000"/>
                </a:solidFill>
                <a:latin typeface="Arial" panose="020B0604020202020204" pitchFamily="34" charset="0"/>
              </a:rPr>
              <a:t>Only use equipment that can keep it at the proper temperature</a:t>
            </a:r>
          </a:p>
          <a:p>
            <a:pPr marL="800100" lvl="1" indent="-342900">
              <a:lnSpc>
                <a:spcPct val="200000"/>
              </a:lnSpc>
              <a:buSzPct val="80000"/>
              <a:buFont typeface="+mj-lt"/>
              <a:buAutoNum type="arabicPeriod"/>
            </a:pPr>
            <a:r>
              <a:rPr lang="en-US" sz="1600" b="0" dirty="0">
                <a:solidFill>
                  <a:srgbClr val="000000"/>
                </a:solidFill>
                <a:latin typeface="Arial" panose="020B0604020202020204" pitchFamily="34" charset="0"/>
              </a:rPr>
              <a:t>Never use hot-holding equipment to reheat its designed for reheating</a:t>
            </a:r>
          </a:p>
          <a:p>
            <a:pPr marL="800100" lvl="1" indent="-342900">
              <a:lnSpc>
                <a:spcPct val="200000"/>
              </a:lnSpc>
              <a:buSzPct val="80000"/>
              <a:buFont typeface="+mj-lt"/>
              <a:buAutoNum type="arabicPeriod"/>
            </a:pPr>
            <a:r>
              <a:rPr lang="en-US" sz="1600" b="0" dirty="0">
                <a:solidFill>
                  <a:srgbClr val="000000"/>
                </a:solidFill>
                <a:latin typeface="Arial" panose="020B0604020202020204" pitchFamily="34" charset="0"/>
              </a:rPr>
              <a:t>Stir at regular intervals to distribute heat evenly.</a:t>
            </a:r>
          </a:p>
          <a:p>
            <a:pPr marL="800100" lvl="1" indent="-342900">
              <a:lnSpc>
                <a:spcPct val="200000"/>
              </a:lnSpc>
              <a:buSzPct val="80000"/>
              <a:buFont typeface="+mj-lt"/>
              <a:buAutoNum type="arabicPeriod"/>
            </a:pPr>
            <a:r>
              <a:rPr lang="en-US" sz="1600" b="0" dirty="0">
                <a:solidFill>
                  <a:srgbClr val="000000"/>
                </a:solidFill>
                <a:latin typeface="Arial" panose="020B0604020202020204" pitchFamily="34" charset="0"/>
              </a:rPr>
              <a:t>Label date &amp; time food was removed from temperature control</a:t>
            </a:r>
          </a:p>
          <a:p>
            <a:pPr marL="800100" lvl="1" indent="-342900">
              <a:lnSpc>
                <a:spcPct val="200000"/>
              </a:lnSpc>
              <a:buSzPct val="80000"/>
              <a:buFont typeface="+mj-lt"/>
              <a:buAutoNum type="arabicPeriod"/>
            </a:pPr>
            <a:r>
              <a:rPr lang="en-US" sz="1600" dirty="0">
                <a:solidFill>
                  <a:srgbClr val="000000"/>
                </a:solidFill>
                <a:latin typeface="Arial" panose="020B0604020202020204" pitchFamily="34" charset="0"/>
              </a:rPr>
              <a:t>4-Hour rule. </a:t>
            </a:r>
          </a:p>
          <a:p>
            <a:pPr marL="1314450" lvl="2" indent="-400050">
              <a:lnSpc>
                <a:spcPct val="200000"/>
              </a:lnSpc>
              <a:buSzPct val="80000"/>
              <a:buFont typeface="+mj-lt"/>
              <a:buAutoNum type="romanUcPeriod"/>
            </a:pPr>
            <a:r>
              <a:rPr lang="en-US" sz="1400" b="0" dirty="0">
                <a:solidFill>
                  <a:srgbClr val="000000"/>
                </a:solidFill>
                <a:latin typeface="Arial" panose="020B0604020202020204" pitchFamily="34" charset="0"/>
              </a:rPr>
              <a:t>Discard after 4 hours if food is removed or not temperature controlled</a:t>
            </a:r>
          </a:p>
          <a:p>
            <a:pPr marL="1314450" lvl="2" indent="-400050">
              <a:lnSpc>
                <a:spcPct val="200000"/>
              </a:lnSpc>
              <a:buSzPct val="80000"/>
              <a:buFont typeface="+mj-lt"/>
              <a:buAutoNum type="romanUcPeriod"/>
            </a:pPr>
            <a:r>
              <a:rPr lang="en-US" sz="1400" b="0" dirty="0">
                <a:solidFill>
                  <a:srgbClr val="000000"/>
                </a:solidFill>
                <a:latin typeface="Arial" panose="020B0604020202020204" pitchFamily="34" charset="0"/>
              </a:rPr>
              <a:t>Used when hot holding unit is not available</a:t>
            </a:r>
          </a:p>
          <a:p>
            <a:pPr marL="1314450" lvl="2" indent="-400050">
              <a:lnSpc>
                <a:spcPct val="200000"/>
              </a:lnSpc>
              <a:buSzPct val="80000"/>
              <a:buFont typeface="+mj-lt"/>
              <a:buAutoNum type="romanUcPeriod"/>
            </a:pPr>
            <a:endParaRPr lang="en-US" sz="1400" b="0" dirty="0">
              <a:solidFill>
                <a:srgbClr val="000000"/>
              </a:solidFill>
              <a:latin typeface="Arial" panose="020B0604020202020204" pitchFamily="34" charset="0"/>
            </a:endParaRPr>
          </a:p>
          <a:p>
            <a:pPr>
              <a:lnSpc>
                <a:spcPct val="200000"/>
              </a:lnSpc>
              <a:buSzPct val="80000"/>
            </a:pPr>
            <a:endParaRPr lang="en-US" sz="1600" b="0" dirty="0">
              <a:solidFill>
                <a:srgbClr val="000000"/>
              </a:solidFill>
              <a:latin typeface="Arial" panose="020B0604020202020204" pitchFamily="34" charset="0"/>
            </a:endParaRPr>
          </a:p>
          <a:p>
            <a:pPr>
              <a:lnSpc>
                <a:spcPct val="200000"/>
              </a:lnSpc>
              <a:buSzPct val="80000"/>
            </a:pPr>
            <a:endParaRPr lang="en-US" sz="1800" b="0" dirty="0">
              <a:solidFill>
                <a:srgbClr val="000000"/>
              </a:solidFill>
              <a:latin typeface="Arial" panose="020B0604020202020204" pitchFamily="34" charset="0"/>
            </a:endParaRPr>
          </a:p>
          <a:p>
            <a:pPr>
              <a:lnSpc>
                <a:spcPct val="200000"/>
              </a:lnSpc>
              <a:buSzPct val="80000"/>
            </a:pPr>
            <a:endParaRPr lang="en-US" sz="1800" dirty="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3D60DB67-F0EB-F885-ECF6-BF2EC36A31FB}"/>
              </a:ext>
            </a:extLst>
          </p:cNvPr>
          <p:cNvPicPr>
            <a:picLocks noChangeAspect="1"/>
          </p:cNvPicPr>
          <p:nvPr/>
        </p:nvPicPr>
        <p:blipFill>
          <a:blip r:embed="rId2"/>
          <a:stretch>
            <a:fillRect/>
          </a:stretch>
        </p:blipFill>
        <p:spPr>
          <a:xfrm>
            <a:off x="7033812" y="1828800"/>
            <a:ext cx="1778480" cy="1042987"/>
          </a:xfrm>
          <a:prstGeom prst="rect">
            <a:avLst/>
          </a:prstGeom>
        </p:spPr>
      </p:pic>
      <p:pic>
        <p:nvPicPr>
          <p:cNvPr id="9" name="Picture 8">
            <a:extLst>
              <a:ext uri="{FF2B5EF4-FFF2-40B4-BE49-F238E27FC236}">
                <a16:creationId xmlns:a16="http://schemas.microsoft.com/office/drawing/2014/main" id="{E8FCB7D5-20AB-0F6C-ED0B-10B9534766AD}"/>
              </a:ext>
            </a:extLst>
          </p:cNvPr>
          <p:cNvPicPr>
            <a:picLocks noChangeAspect="1"/>
          </p:cNvPicPr>
          <p:nvPr/>
        </p:nvPicPr>
        <p:blipFill>
          <a:blip r:embed="rId3"/>
          <a:stretch>
            <a:fillRect/>
          </a:stretch>
        </p:blipFill>
        <p:spPr>
          <a:xfrm>
            <a:off x="7106997" y="2942023"/>
            <a:ext cx="1794507" cy="772915"/>
          </a:xfrm>
          <a:prstGeom prst="rect">
            <a:avLst/>
          </a:prstGeom>
        </p:spPr>
      </p:pic>
      <p:pic>
        <p:nvPicPr>
          <p:cNvPr id="11" name="Picture 10">
            <a:extLst>
              <a:ext uri="{FF2B5EF4-FFF2-40B4-BE49-F238E27FC236}">
                <a16:creationId xmlns:a16="http://schemas.microsoft.com/office/drawing/2014/main" id="{96877B7F-BA78-0207-DAE2-BBD51A086735}"/>
              </a:ext>
            </a:extLst>
          </p:cNvPr>
          <p:cNvPicPr>
            <a:picLocks noChangeAspect="1"/>
          </p:cNvPicPr>
          <p:nvPr/>
        </p:nvPicPr>
        <p:blipFill>
          <a:blip r:embed="rId4"/>
          <a:stretch>
            <a:fillRect/>
          </a:stretch>
        </p:blipFill>
        <p:spPr>
          <a:xfrm>
            <a:off x="7239000" y="806033"/>
            <a:ext cx="1514475" cy="1141885"/>
          </a:xfrm>
          <a:prstGeom prst="rect">
            <a:avLst/>
          </a:prstGeom>
        </p:spPr>
      </p:pic>
      <p:pic>
        <p:nvPicPr>
          <p:cNvPr id="13" name="Picture 12">
            <a:extLst>
              <a:ext uri="{FF2B5EF4-FFF2-40B4-BE49-F238E27FC236}">
                <a16:creationId xmlns:a16="http://schemas.microsoft.com/office/drawing/2014/main" id="{EFF097C8-69B9-700C-B25B-6C87846AD3D0}"/>
              </a:ext>
            </a:extLst>
          </p:cNvPr>
          <p:cNvPicPr>
            <a:picLocks noChangeAspect="1"/>
          </p:cNvPicPr>
          <p:nvPr/>
        </p:nvPicPr>
        <p:blipFill>
          <a:blip r:embed="rId5"/>
          <a:stretch>
            <a:fillRect/>
          </a:stretch>
        </p:blipFill>
        <p:spPr>
          <a:xfrm>
            <a:off x="6974880" y="3876378"/>
            <a:ext cx="2153041" cy="1266825"/>
          </a:xfrm>
          <a:prstGeom prst="rect">
            <a:avLst/>
          </a:prstGeom>
        </p:spPr>
      </p:pic>
      <p:sp>
        <p:nvSpPr>
          <p:cNvPr id="7" name="Rectangle 5">
            <a:extLst>
              <a:ext uri="{FF2B5EF4-FFF2-40B4-BE49-F238E27FC236}">
                <a16:creationId xmlns:a16="http://schemas.microsoft.com/office/drawing/2014/main" id="{E2A997AD-0F00-7BB7-F20B-4E846A12FC4D}"/>
              </a:ext>
            </a:extLst>
          </p:cNvPr>
          <p:cNvSpPr>
            <a:spLocks noGrp="1" noChangeArrowheads="1"/>
          </p:cNvSpPr>
          <p:nvPr>
            <p:ph type="title"/>
          </p:nvPr>
        </p:nvSpPr>
        <p:spPr>
          <a:xfrm>
            <a:off x="988852" y="-13576"/>
            <a:ext cx="6934200" cy="392039"/>
          </a:xfrm>
        </p:spPr>
        <p:txBody>
          <a:bodyPr anchor="t">
            <a:no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TEMPERATURE CONTROLS</a:t>
            </a:r>
          </a:p>
        </p:txBody>
      </p:sp>
    </p:spTree>
    <p:extLst>
      <p:ext uri="{BB962C8B-B14F-4D97-AF65-F5344CB8AC3E}">
        <p14:creationId xmlns:p14="http://schemas.microsoft.com/office/powerpoint/2010/main" val="294627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0"/>
            <a:ext cx="4419600" cy="338554"/>
          </a:xfrm>
          <a:prstGeom prst="rect">
            <a:avLst/>
          </a:prstGeom>
        </p:spPr>
        <p:txBody>
          <a:bodyPr wrap="square">
            <a:spAutoFit/>
          </a:bodyPr>
          <a:lstStyle/>
          <a:p>
            <a:pPr eaLnBrk="1" fontAlgn="auto" hangingPunct="1">
              <a:spcAft>
                <a:spcPts val="0"/>
              </a:spcAft>
              <a:defRPr/>
            </a:pPr>
            <a:r>
              <a:rPr lang="en-US" sz="1600" dirty="0">
                <a:solidFill>
                  <a:srgbClr val="000000"/>
                </a:solidFill>
              </a:rPr>
              <a:t> </a:t>
            </a:r>
          </a:p>
        </p:txBody>
      </p:sp>
      <p:sp>
        <p:nvSpPr>
          <p:cNvPr id="6" name="TextBox 5">
            <a:extLst>
              <a:ext uri="{FF2B5EF4-FFF2-40B4-BE49-F238E27FC236}">
                <a16:creationId xmlns:a16="http://schemas.microsoft.com/office/drawing/2014/main" id="{2238942B-D777-AA76-F16D-7ED3D2CB023B}"/>
              </a:ext>
            </a:extLst>
          </p:cNvPr>
          <p:cNvSpPr txBox="1"/>
          <p:nvPr/>
        </p:nvSpPr>
        <p:spPr>
          <a:xfrm>
            <a:off x="-11185" y="533400"/>
            <a:ext cx="9067800" cy="7269939"/>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sz="1800" dirty="0">
                <a:solidFill>
                  <a:srgbClr val="000000"/>
                </a:solidFill>
                <a:latin typeface="Arial" panose="020B0604020202020204" pitchFamily="34" charset="0"/>
              </a:rPr>
              <a:t> Guideline for cooling food</a:t>
            </a:r>
          </a:p>
          <a:p>
            <a:pPr marL="800100" lvl="1" indent="-342900">
              <a:lnSpc>
                <a:spcPct val="200000"/>
              </a:lnSpc>
              <a:buSzPct val="80000"/>
              <a:buFont typeface="+mj-lt"/>
              <a:buAutoNum type="arabicPeriod"/>
            </a:pPr>
            <a:r>
              <a:rPr lang="en-US" sz="1600" b="0" dirty="0">
                <a:solidFill>
                  <a:srgbClr val="000000"/>
                </a:solidFill>
                <a:latin typeface="Arial" panose="020B0604020202020204" pitchFamily="34" charset="0"/>
              </a:rPr>
              <a:t>Ice bath (avoid food contact with ice)</a:t>
            </a:r>
          </a:p>
          <a:p>
            <a:pPr marL="800100" lvl="1" indent="-342900">
              <a:lnSpc>
                <a:spcPct val="200000"/>
              </a:lnSpc>
              <a:buSzPct val="80000"/>
              <a:buFont typeface="+mj-lt"/>
              <a:buAutoNum type="arabicPeriod"/>
            </a:pPr>
            <a:r>
              <a:rPr lang="en-US" sz="1600" b="0" dirty="0">
                <a:solidFill>
                  <a:srgbClr val="000000"/>
                </a:solidFill>
                <a:latin typeface="Arial" panose="020B0604020202020204" pitchFamily="34" charset="0"/>
              </a:rPr>
              <a:t>Use shallow containers or reduce quantity</a:t>
            </a:r>
          </a:p>
          <a:p>
            <a:pPr marL="800100" lvl="1" indent="-342900">
              <a:lnSpc>
                <a:spcPct val="200000"/>
              </a:lnSpc>
              <a:buSzPct val="80000"/>
              <a:buFont typeface="+mj-lt"/>
              <a:buAutoNum type="arabicPeriod"/>
            </a:pPr>
            <a:r>
              <a:rPr lang="en-US" sz="1600" b="0" dirty="0">
                <a:solidFill>
                  <a:srgbClr val="000000"/>
                </a:solidFill>
                <a:latin typeface="Arial" panose="020B0604020202020204" pitchFamily="34" charset="0"/>
              </a:rPr>
              <a:t>Cooked TCS food must be cooled within a total of 6 HOURS</a:t>
            </a:r>
          </a:p>
          <a:p>
            <a:pPr marL="1257300" lvl="2" indent="-342900">
              <a:lnSpc>
                <a:spcPct val="200000"/>
              </a:lnSpc>
              <a:buSzPct val="80000"/>
              <a:buFont typeface="+mj-lt"/>
              <a:buAutoNum type="alphaLcPeriod"/>
            </a:pPr>
            <a:r>
              <a:rPr lang="en-US" sz="1400" b="0" dirty="0">
                <a:solidFill>
                  <a:srgbClr val="000000"/>
                </a:solidFill>
                <a:latin typeface="Arial" panose="020B0604020202020204" pitchFamily="34" charset="0"/>
              </a:rPr>
              <a:t>Within 2 HOURS from 135°F to 70°F</a:t>
            </a:r>
          </a:p>
          <a:p>
            <a:pPr marL="1257300" lvl="2" indent="-342900">
              <a:lnSpc>
                <a:spcPct val="200000"/>
              </a:lnSpc>
              <a:buSzPct val="80000"/>
              <a:buFont typeface="+mj-lt"/>
              <a:buAutoNum type="alphaLcPeriod"/>
            </a:pPr>
            <a:r>
              <a:rPr lang="en-US" sz="1400" b="0" dirty="0">
                <a:solidFill>
                  <a:srgbClr val="000000"/>
                </a:solidFill>
                <a:latin typeface="Arial" panose="020B0604020202020204" pitchFamily="34" charset="0"/>
              </a:rPr>
              <a:t>Within 4 HOURS from 70°F to 41°F</a:t>
            </a:r>
          </a:p>
          <a:p>
            <a:pPr marL="800100" lvl="1" indent="-342900">
              <a:lnSpc>
                <a:spcPct val="200000"/>
              </a:lnSpc>
              <a:buSzPct val="80000"/>
              <a:buAutoNum type="arabicPeriod" startAt="4"/>
            </a:pPr>
            <a:r>
              <a:rPr lang="en-US" sz="1600" dirty="0">
                <a:solidFill>
                  <a:srgbClr val="000000"/>
                </a:solidFill>
                <a:latin typeface="Arial" panose="020B0604020202020204" pitchFamily="34" charset="0"/>
              </a:rPr>
              <a:t>6-Hour rule: Used when cold holding unit is not  available </a:t>
            </a:r>
          </a:p>
          <a:p>
            <a:pPr marL="1257300" lvl="2" indent="-342900">
              <a:lnSpc>
                <a:spcPct val="200000"/>
              </a:lnSpc>
              <a:buSzPct val="80000"/>
              <a:buFont typeface="+mj-lt"/>
              <a:buAutoNum type="alphaLcPeriod"/>
            </a:pPr>
            <a:r>
              <a:rPr lang="en-US" sz="1400" b="0" dirty="0">
                <a:solidFill>
                  <a:srgbClr val="000000"/>
                </a:solidFill>
                <a:latin typeface="Arial" panose="020B0604020202020204" pitchFamily="34" charset="0"/>
              </a:rPr>
              <a:t>Initial internal temperature must be at  41ºF (5ºC)</a:t>
            </a:r>
          </a:p>
          <a:p>
            <a:pPr marL="1257300" lvl="2" indent="-342900">
              <a:lnSpc>
                <a:spcPct val="200000"/>
              </a:lnSpc>
              <a:buSzPct val="80000"/>
              <a:buFont typeface="+mj-lt"/>
              <a:buAutoNum type="alphaLcPeriod"/>
            </a:pPr>
            <a:r>
              <a:rPr lang="en-US" sz="1400" b="0" dirty="0">
                <a:solidFill>
                  <a:srgbClr val="000000"/>
                </a:solidFill>
                <a:latin typeface="Arial" panose="020B0604020202020204" pitchFamily="34" charset="0"/>
              </a:rPr>
              <a:t>Internal temperature </a:t>
            </a:r>
            <a:r>
              <a:rPr lang="en-US" sz="1400" b="0" dirty="0">
                <a:solidFill>
                  <a:srgbClr val="FF0000"/>
                </a:solidFill>
                <a:latin typeface="Arial" panose="020B0604020202020204" pitchFamily="34" charset="0"/>
              </a:rPr>
              <a:t>cannot exceed 70°F </a:t>
            </a:r>
            <a:r>
              <a:rPr lang="en-US" sz="1400" b="0" dirty="0">
                <a:solidFill>
                  <a:srgbClr val="000000"/>
                </a:solidFill>
                <a:latin typeface="Arial" panose="020B0604020202020204" pitchFamily="34" charset="0"/>
              </a:rPr>
              <a:t>at anytime</a:t>
            </a:r>
          </a:p>
          <a:p>
            <a:pPr marL="1257300" lvl="2" indent="-342900">
              <a:lnSpc>
                <a:spcPct val="200000"/>
              </a:lnSpc>
              <a:buSzPct val="80000"/>
              <a:buFont typeface="+mj-lt"/>
              <a:buAutoNum type="alphaLcPeriod"/>
            </a:pPr>
            <a:r>
              <a:rPr lang="en-US" sz="1400" b="0" dirty="0">
                <a:solidFill>
                  <a:srgbClr val="000000"/>
                </a:solidFill>
                <a:latin typeface="Arial" panose="020B0604020202020204" pitchFamily="34" charset="0"/>
              </a:rPr>
              <a:t>Labeling requirements same as 4-hour rule</a:t>
            </a:r>
          </a:p>
          <a:p>
            <a:pPr marL="1257300" lvl="2" indent="-342900">
              <a:lnSpc>
                <a:spcPct val="200000"/>
              </a:lnSpc>
              <a:buSzPct val="80000"/>
              <a:buFont typeface="+mj-lt"/>
              <a:buAutoNum type="alphaLcPeriod"/>
            </a:pPr>
            <a:r>
              <a:rPr lang="en-US" sz="1400" b="0" dirty="0">
                <a:solidFill>
                  <a:srgbClr val="000000"/>
                </a:solidFill>
                <a:latin typeface="Arial" panose="020B0604020202020204" pitchFamily="34" charset="0"/>
              </a:rPr>
              <a:t>discard when food temperature reaches 70ºF or 6-hour point, whichever comes first</a:t>
            </a:r>
            <a:r>
              <a:rPr lang="en-US" sz="1600" b="0" dirty="0">
                <a:solidFill>
                  <a:srgbClr val="000000"/>
                </a:solidFill>
                <a:latin typeface="Arial" panose="020B0604020202020204" pitchFamily="34" charset="0"/>
              </a:rPr>
              <a:t>.</a:t>
            </a:r>
          </a:p>
          <a:p>
            <a:pPr marL="800100" lvl="1" indent="-342900">
              <a:lnSpc>
                <a:spcPct val="200000"/>
              </a:lnSpc>
              <a:buSzPct val="80000"/>
              <a:buFont typeface="+mj-lt"/>
              <a:buAutoNum type="arabicPeriod"/>
            </a:pPr>
            <a:endParaRPr lang="en-US" sz="1600" b="0" dirty="0">
              <a:solidFill>
                <a:srgbClr val="000000"/>
              </a:solidFill>
              <a:latin typeface="Arial" panose="020B0604020202020204" pitchFamily="34" charset="0"/>
            </a:endParaRPr>
          </a:p>
          <a:p>
            <a:pPr>
              <a:lnSpc>
                <a:spcPct val="200000"/>
              </a:lnSpc>
              <a:buSzPct val="80000"/>
            </a:pPr>
            <a:endParaRPr lang="en-US" sz="1600" b="0" dirty="0">
              <a:solidFill>
                <a:srgbClr val="000000"/>
              </a:solidFill>
              <a:latin typeface="Arial" panose="020B0604020202020204" pitchFamily="34" charset="0"/>
            </a:endParaRPr>
          </a:p>
          <a:p>
            <a:pPr>
              <a:lnSpc>
                <a:spcPct val="200000"/>
              </a:lnSpc>
              <a:buSzPct val="80000"/>
            </a:pPr>
            <a:endParaRPr lang="en-US" sz="1800" b="0" dirty="0">
              <a:solidFill>
                <a:srgbClr val="000000"/>
              </a:solidFill>
              <a:latin typeface="Arial" panose="020B0604020202020204" pitchFamily="34" charset="0"/>
            </a:endParaRPr>
          </a:p>
          <a:p>
            <a:pPr>
              <a:lnSpc>
                <a:spcPct val="200000"/>
              </a:lnSpc>
              <a:buSzPct val="80000"/>
            </a:pPr>
            <a:endParaRPr lang="en-US" sz="1800" dirty="0">
              <a:solidFill>
                <a:srgbClr val="000000"/>
              </a:solidFill>
              <a:latin typeface="Arial" panose="020B0604020202020204" pitchFamily="34" charset="0"/>
            </a:endParaRPr>
          </a:p>
        </p:txBody>
      </p:sp>
      <p:pic>
        <p:nvPicPr>
          <p:cNvPr id="3" name="Picture 2">
            <a:extLst>
              <a:ext uri="{FF2B5EF4-FFF2-40B4-BE49-F238E27FC236}">
                <a16:creationId xmlns:a16="http://schemas.microsoft.com/office/drawing/2014/main" id="{C00DDC56-2A09-B870-33AD-8AA972B71F88}"/>
              </a:ext>
            </a:extLst>
          </p:cNvPr>
          <p:cNvPicPr>
            <a:picLocks noChangeAspect="1"/>
          </p:cNvPicPr>
          <p:nvPr/>
        </p:nvPicPr>
        <p:blipFill>
          <a:blip r:embed="rId2"/>
          <a:stretch>
            <a:fillRect/>
          </a:stretch>
        </p:blipFill>
        <p:spPr>
          <a:xfrm>
            <a:off x="5468062" y="909722"/>
            <a:ext cx="3370616" cy="1223878"/>
          </a:xfrm>
          <a:prstGeom prst="rect">
            <a:avLst/>
          </a:prstGeom>
        </p:spPr>
      </p:pic>
      <p:sp>
        <p:nvSpPr>
          <p:cNvPr id="7" name="Rectangle 5">
            <a:extLst>
              <a:ext uri="{FF2B5EF4-FFF2-40B4-BE49-F238E27FC236}">
                <a16:creationId xmlns:a16="http://schemas.microsoft.com/office/drawing/2014/main" id="{88F4A97F-2476-3795-2A63-40D6C83E1644}"/>
              </a:ext>
            </a:extLst>
          </p:cNvPr>
          <p:cNvSpPr>
            <a:spLocks noGrp="1" noChangeArrowheads="1"/>
          </p:cNvSpPr>
          <p:nvPr>
            <p:ph type="title"/>
          </p:nvPr>
        </p:nvSpPr>
        <p:spPr>
          <a:xfrm>
            <a:off x="952500" y="-4678"/>
            <a:ext cx="6934200" cy="392039"/>
          </a:xfrm>
        </p:spPr>
        <p:txBody>
          <a:bodyPr anchor="t">
            <a:noAutofit/>
          </a:bodyPr>
          <a:lstStyle/>
          <a:p>
            <a:pPr eaLnBrk="1" hangingPunct="1"/>
            <a:r>
              <a:rPr lang="en-US" altLang="en-US" sz="3200" dirty="0">
                <a:solidFill>
                  <a:srgbClr val="0070C0"/>
                </a:solidFill>
                <a:latin typeface="Arial" panose="020B0604020202020204" pitchFamily="34" charset="0"/>
                <a:cs typeface="Arial" panose="020B0604020202020204" pitchFamily="34" charset="0"/>
              </a:rPr>
              <a:t>TEMPERATURE CONTROLS</a:t>
            </a:r>
          </a:p>
        </p:txBody>
      </p:sp>
    </p:spTree>
    <p:extLst>
      <p:ext uri="{BB962C8B-B14F-4D97-AF65-F5344CB8AC3E}">
        <p14:creationId xmlns:p14="http://schemas.microsoft.com/office/powerpoint/2010/main" val="2713301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18162"/>
            <a:ext cx="5638800" cy="286638"/>
          </a:xfrm>
        </p:spPr>
        <p:txBody>
          <a:bodyPr>
            <a:noAutofit/>
          </a:bodyPr>
          <a:lstStyle/>
          <a:p>
            <a:pPr algn="l" eaLnBrk="1" hangingPunct="1"/>
            <a:r>
              <a:rPr lang="en-US" altLang="en-US" sz="3200" b="1" dirty="0">
                <a:solidFill>
                  <a:srgbClr val="0070C0"/>
                </a:solidFill>
                <a:latin typeface="Arial" panose="020B0604020202020204" pitchFamily="34" charset="0"/>
                <a:cs typeface="Arial" panose="020B0604020202020204" pitchFamily="34" charset="0"/>
              </a:rPr>
              <a:t>THAWING  FROZEN FOOD</a:t>
            </a:r>
            <a:r>
              <a:rPr lang="en-US" altLang="en-US" sz="3200" dirty="0">
                <a:solidFill>
                  <a:srgbClr val="0070C0"/>
                </a:solidFill>
                <a:latin typeface="Arial" panose="020B0604020202020204" pitchFamily="34" charset="0"/>
                <a:cs typeface="Arial" panose="020B0604020202020204" pitchFamily="34" charset="0"/>
              </a:rPr>
              <a:t> </a:t>
            </a:r>
          </a:p>
        </p:txBody>
      </p:sp>
      <p:sp>
        <p:nvSpPr>
          <p:cNvPr id="33795" name="Rectangle 3"/>
          <p:cNvSpPr>
            <a:spLocks noGrp="1" noChangeArrowheads="1"/>
          </p:cNvSpPr>
          <p:nvPr>
            <p:ph idx="1"/>
          </p:nvPr>
        </p:nvSpPr>
        <p:spPr>
          <a:xfrm>
            <a:off x="685800" y="1143000"/>
            <a:ext cx="7721600" cy="5181600"/>
          </a:xfrm>
        </p:spPr>
        <p:txBody>
          <a:bodyPr/>
          <a:lstStyle/>
          <a:p>
            <a:pPr eaLnBrk="1" hangingPunct="1">
              <a:buFont typeface="Wingdings" pitchFamily="2" charset="2"/>
              <a:buChar char="§"/>
              <a:defRPr/>
            </a:pPr>
            <a:r>
              <a:rPr lang="en-US" altLang="en-US" sz="1800" b="1" dirty="0">
                <a:solidFill>
                  <a:srgbClr val="000000"/>
                </a:solidFill>
                <a:latin typeface="Arial" panose="020B0604020202020204" pitchFamily="34" charset="0"/>
                <a:cs typeface="Arial" panose="020B0604020202020204" pitchFamily="34" charset="0"/>
              </a:rPr>
              <a:t>Refrigerator</a:t>
            </a:r>
            <a:r>
              <a:rPr lang="en-US" altLang="en-US" sz="1800" dirty="0">
                <a:solidFill>
                  <a:srgbClr val="000000"/>
                </a:solidFill>
                <a:latin typeface="Arial" panose="020B0604020202020204" pitchFamily="34" charset="0"/>
                <a:cs typeface="Arial" panose="020B0604020202020204" pitchFamily="34" charset="0"/>
              </a:rPr>
              <a:t> that maintains the </a:t>
            </a:r>
          </a:p>
          <a:p>
            <a:pPr eaLnBrk="1" hangingPunct="1">
              <a:buFontTx/>
              <a:buNone/>
              <a:defRPr/>
            </a:pPr>
            <a:r>
              <a:rPr lang="en-US" altLang="en-US" sz="1800" dirty="0">
                <a:solidFill>
                  <a:srgbClr val="000000"/>
                </a:solidFill>
                <a:latin typeface="Arial" panose="020B0604020202020204" pitchFamily="34" charset="0"/>
                <a:cs typeface="Arial" panose="020B0604020202020204" pitchFamily="34" charset="0"/>
              </a:rPr>
              <a:t>    temperature at 41° F or lower</a:t>
            </a:r>
          </a:p>
          <a:p>
            <a:pPr eaLnBrk="1" hangingPunct="1">
              <a:buFont typeface="Wingdings" pitchFamily="2" charset="2"/>
              <a:buChar char="§"/>
              <a:defRPr/>
            </a:pPr>
            <a:endParaRPr lang="en-US" altLang="en-US" sz="1800" dirty="0">
              <a:solidFill>
                <a:srgbClr val="000000"/>
              </a:solidFill>
              <a:latin typeface="Arial" panose="020B0604020202020204" pitchFamily="34" charset="0"/>
              <a:cs typeface="Arial" panose="020B0604020202020204" pitchFamily="34" charset="0"/>
            </a:endParaRPr>
          </a:p>
          <a:p>
            <a:pPr eaLnBrk="1" hangingPunct="1">
              <a:buFont typeface="Wingdings" pitchFamily="2" charset="2"/>
              <a:buChar char="§"/>
              <a:defRPr/>
            </a:pPr>
            <a:r>
              <a:rPr lang="en-US" altLang="en-US" sz="1800" b="1" dirty="0">
                <a:solidFill>
                  <a:srgbClr val="000000"/>
                </a:solidFill>
                <a:latin typeface="Arial" panose="020B0604020202020204" pitchFamily="34" charset="0"/>
                <a:cs typeface="Arial" panose="020B0604020202020204" pitchFamily="34" charset="0"/>
              </a:rPr>
              <a:t>Microwave</a:t>
            </a:r>
            <a:r>
              <a:rPr lang="en-US" altLang="en-US" sz="1800" dirty="0">
                <a:solidFill>
                  <a:srgbClr val="000000"/>
                </a:solidFill>
                <a:latin typeface="Arial" panose="020B0604020202020204" pitchFamily="34" charset="0"/>
                <a:cs typeface="Arial" panose="020B0604020202020204" pitchFamily="34" charset="0"/>
              </a:rPr>
              <a:t>  </a:t>
            </a:r>
          </a:p>
          <a:p>
            <a:pPr eaLnBrk="1" hangingPunct="1">
              <a:buFont typeface="Wingdings" pitchFamily="2" charset="2"/>
              <a:buNone/>
              <a:defRPr/>
            </a:pPr>
            <a:r>
              <a:rPr lang="en-US" altLang="en-US" sz="1800" dirty="0">
                <a:solidFill>
                  <a:srgbClr val="000000"/>
                </a:solidFill>
                <a:latin typeface="Arial" panose="020B0604020202020204" pitchFamily="34" charset="0"/>
                <a:cs typeface="Arial" panose="020B0604020202020204" pitchFamily="34" charset="0"/>
              </a:rPr>
              <a:t>	(If will be cooked immediately)</a:t>
            </a:r>
          </a:p>
          <a:p>
            <a:pPr eaLnBrk="1" hangingPunct="1">
              <a:buFont typeface="Wingdings" pitchFamily="2" charset="2"/>
              <a:buNone/>
              <a:defRPr/>
            </a:pPr>
            <a:endParaRPr lang="en-US" altLang="en-US" sz="1800" dirty="0">
              <a:solidFill>
                <a:srgbClr val="000000"/>
              </a:solidFill>
              <a:latin typeface="Arial" panose="020B0604020202020204" pitchFamily="34" charset="0"/>
              <a:cs typeface="Arial" panose="020B0604020202020204" pitchFamily="34" charset="0"/>
            </a:endParaRPr>
          </a:p>
          <a:p>
            <a:pPr eaLnBrk="1" hangingPunct="1">
              <a:buFont typeface="Wingdings" pitchFamily="2" charset="2"/>
              <a:buChar char="§"/>
              <a:defRPr/>
            </a:pPr>
            <a:r>
              <a:rPr lang="en-US" altLang="en-US" sz="1800" b="1" dirty="0">
                <a:solidFill>
                  <a:srgbClr val="000000"/>
                </a:solidFill>
                <a:latin typeface="Arial" panose="020B0604020202020204" pitchFamily="34" charset="0"/>
                <a:cs typeface="Arial" panose="020B0604020202020204" pitchFamily="34" charset="0"/>
              </a:rPr>
              <a:t>Cooking</a:t>
            </a:r>
          </a:p>
          <a:p>
            <a:pPr eaLnBrk="1" hangingPunct="1">
              <a:buFont typeface="Wingdings" pitchFamily="2" charset="2"/>
              <a:buNone/>
              <a:defRPr/>
            </a:pPr>
            <a:r>
              <a:rPr lang="en-US" altLang="en-US" sz="1800" dirty="0">
                <a:solidFill>
                  <a:srgbClr val="000000"/>
                </a:solidFill>
                <a:latin typeface="Arial" panose="020B0604020202020204" pitchFamily="34" charset="0"/>
                <a:cs typeface="Arial" panose="020B0604020202020204" pitchFamily="34" charset="0"/>
              </a:rPr>
              <a:t>     (As part of the cooking process)</a:t>
            </a:r>
          </a:p>
          <a:p>
            <a:pPr eaLnBrk="1" hangingPunct="1">
              <a:buFont typeface="Wingdings" pitchFamily="2" charset="2"/>
              <a:buNone/>
              <a:defRPr/>
            </a:pPr>
            <a:endParaRPr lang="en-US" altLang="en-US" sz="1800" dirty="0">
              <a:solidFill>
                <a:srgbClr val="000000"/>
              </a:solidFill>
              <a:latin typeface="Arial" panose="020B0604020202020204" pitchFamily="34" charset="0"/>
              <a:cs typeface="Arial" panose="020B0604020202020204" pitchFamily="34" charset="0"/>
            </a:endParaRPr>
          </a:p>
          <a:p>
            <a:pPr eaLnBrk="1" hangingPunct="1">
              <a:buFont typeface="Wingdings" pitchFamily="2" charset="2"/>
              <a:buChar char="§"/>
              <a:defRPr/>
            </a:pPr>
            <a:r>
              <a:rPr lang="en-US" altLang="en-US" sz="1800" b="1" dirty="0">
                <a:solidFill>
                  <a:srgbClr val="000000"/>
                </a:solidFill>
                <a:latin typeface="Arial" panose="020B0604020202020204" pitchFamily="34" charset="0"/>
                <a:cs typeface="Arial" panose="020B0604020202020204" pitchFamily="34" charset="0"/>
              </a:rPr>
              <a:t>Running Cool Water</a:t>
            </a:r>
            <a:r>
              <a:rPr lang="en-US" altLang="en-US" sz="1800" dirty="0">
                <a:solidFill>
                  <a:srgbClr val="000000"/>
                </a:solidFill>
                <a:latin typeface="Arial" panose="020B0604020202020204" pitchFamily="34" charset="0"/>
                <a:cs typeface="Arial" panose="020B0604020202020204" pitchFamily="34" charset="0"/>
              </a:rPr>
              <a:t> 	</a:t>
            </a:r>
          </a:p>
          <a:p>
            <a:pPr marL="0" indent="0" eaLnBrk="1" hangingPunct="1">
              <a:buFont typeface="Arial" charset="0"/>
              <a:buNone/>
              <a:defRPr/>
            </a:pPr>
            <a:r>
              <a:rPr lang="en-US" altLang="en-US" sz="1800" dirty="0">
                <a:solidFill>
                  <a:srgbClr val="000000"/>
                </a:solidFill>
                <a:latin typeface="Arial" panose="020B0604020202020204" pitchFamily="34" charset="0"/>
                <a:cs typeface="Arial" panose="020B0604020202020204" pitchFamily="34" charset="0"/>
              </a:rPr>
              <a:t>      (70° F or lower) Least </a:t>
            </a:r>
          </a:p>
          <a:p>
            <a:pPr marL="0" indent="0" eaLnBrk="1" hangingPunct="1">
              <a:buFont typeface="Arial" charset="0"/>
              <a:buNone/>
              <a:defRPr/>
            </a:pPr>
            <a:r>
              <a:rPr lang="en-US" altLang="en-US" sz="1800" dirty="0">
                <a:solidFill>
                  <a:srgbClr val="000000"/>
                </a:solidFill>
                <a:latin typeface="Arial" panose="020B0604020202020204" pitchFamily="34" charset="0"/>
                <a:cs typeface="Arial" panose="020B0604020202020204" pitchFamily="34" charset="0"/>
              </a:rPr>
              <a:t>     preferred method</a:t>
            </a:r>
          </a:p>
          <a:p>
            <a:pPr eaLnBrk="1" hangingPunct="1">
              <a:buFont typeface="Wingdings" pitchFamily="2" charset="2"/>
              <a:buChar char="§"/>
              <a:defRPr/>
            </a:pPr>
            <a:endParaRPr lang="en-US" altLang="en-US" sz="2800" dirty="0"/>
          </a:p>
        </p:txBody>
      </p:sp>
      <p:pic>
        <p:nvPicPr>
          <p:cNvPr id="47108" name="Picture 4" descr="hh0233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838200"/>
            <a:ext cx="13081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micrwa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713" y="2708275"/>
            <a:ext cx="1498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thawing chicken p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445000"/>
            <a:ext cx="1447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Pa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142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317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381000" y="76200"/>
            <a:ext cx="8229600" cy="239341"/>
          </a:xfrm>
        </p:spPr>
        <p:txBody>
          <a:bodyPr>
            <a:noAutofit/>
          </a:bodyPr>
          <a:lstStyle/>
          <a:p>
            <a:pPr algn="ctr"/>
            <a:r>
              <a:rPr lang="en-US" altLang="en-US" sz="3200" dirty="0">
                <a:solidFill>
                  <a:srgbClr val="0070C0"/>
                </a:solidFill>
                <a:latin typeface="Arial" panose="020B0604020202020204" pitchFamily="34" charset="0"/>
                <a:cs typeface="Arial" panose="020B0604020202020204" pitchFamily="34" charset="0"/>
              </a:rPr>
              <a:t>TRAINING OUTLINE</a:t>
            </a:r>
            <a:endParaRPr lang="en-US" altLang="en-US" sz="3200" b="1" dirty="0">
              <a:solidFill>
                <a:srgbClr val="0070C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4C2813-7685-2904-1B03-42B2D7F7998F}"/>
              </a:ext>
            </a:extLst>
          </p:cNvPr>
          <p:cNvSpPr/>
          <p:nvPr/>
        </p:nvSpPr>
        <p:spPr>
          <a:xfrm>
            <a:off x="215774" y="609600"/>
            <a:ext cx="8915400" cy="541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50000"/>
              </a:lnSpc>
              <a:buFont typeface="Arial" panose="020B0604020202020204" pitchFamily="34" charset="0"/>
              <a:buChar char="•"/>
            </a:pPr>
            <a:r>
              <a:rPr lang="en-US" sz="2400" dirty="0">
                <a:solidFill>
                  <a:srgbClr val="0B0506"/>
                </a:solidFill>
                <a:latin typeface="Arial" panose="020B0604020202020204" pitchFamily="34" charset="0"/>
                <a:cs typeface="Arial" panose="020B0604020202020204" pitchFamily="34" charset="0"/>
              </a:rPr>
              <a:t>Foodborne Illness Overview</a:t>
            </a:r>
          </a:p>
          <a:p>
            <a:pPr marL="342900" indent="-342900">
              <a:lnSpc>
                <a:spcPct val="150000"/>
              </a:lnSpc>
              <a:buFont typeface="Arial" panose="020B0604020202020204" pitchFamily="34" charset="0"/>
              <a:buChar char="•"/>
            </a:pPr>
            <a:r>
              <a:rPr lang="en-US" sz="2400" dirty="0">
                <a:solidFill>
                  <a:srgbClr val="0B0506"/>
                </a:solidFill>
                <a:latin typeface="Arial" panose="020B0604020202020204" pitchFamily="34" charset="0"/>
                <a:cs typeface="Arial" panose="020B0604020202020204" pitchFamily="34" charset="0"/>
              </a:rPr>
              <a:t>Key Terms</a:t>
            </a:r>
          </a:p>
          <a:p>
            <a:pPr marL="342900" indent="-342900">
              <a:lnSpc>
                <a:spcPct val="150000"/>
              </a:lnSpc>
              <a:buFont typeface="Arial" panose="020B0604020202020204" pitchFamily="34" charset="0"/>
              <a:buChar char="•"/>
            </a:pPr>
            <a:r>
              <a:rPr lang="en-US" sz="2400" dirty="0">
                <a:solidFill>
                  <a:srgbClr val="0B0506"/>
                </a:solidFill>
                <a:latin typeface="Arial" panose="020B0604020202020204" pitchFamily="34" charset="0"/>
                <a:cs typeface="Arial" panose="020B0604020202020204" pitchFamily="34" charset="0"/>
              </a:rPr>
              <a:t>Food Safety Hazards</a:t>
            </a:r>
          </a:p>
          <a:p>
            <a:pPr marL="342900" indent="-342900">
              <a:lnSpc>
                <a:spcPct val="150000"/>
              </a:lnSpc>
              <a:buFont typeface="Arial" panose="020B0604020202020204" pitchFamily="34" charset="0"/>
              <a:buChar char="•"/>
            </a:pPr>
            <a:r>
              <a:rPr lang="en-US" sz="2400" dirty="0">
                <a:solidFill>
                  <a:srgbClr val="0B0506"/>
                </a:solidFill>
                <a:latin typeface="Arial" panose="020B0604020202020204" pitchFamily="34" charset="0"/>
                <a:cs typeface="Arial" panose="020B0604020202020204" pitchFamily="34" charset="0"/>
              </a:rPr>
              <a:t>Foodborne Illness Risk Factors</a:t>
            </a:r>
          </a:p>
          <a:p>
            <a:pPr marL="342900" indent="-342900">
              <a:lnSpc>
                <a:spcPct val="150000"/>
              </a:lnSpc>
              <a:buFont typeface="Arial" panose="020B0604020202020204" pitchFamily="34" charset="0"/>
              <a:buChar char="•"/>
            </a:pPr>
            <a:r>
              <a:rPr lang="en-US" sz="2400" dirty="0">
                <a:solidFill>
                  <a:srgbClr val="0B0506"/>
                </a:solidFill>
                <a:latin typeface="Arial" panose="020B0604020202020204" pitchFamily="34" charset="0"/>
                <a:cs typeface="Arial" panose="020B0604020202020204" pitchFamily="34" charset="0"/>
              </a:rPr>
              <a:t>Layers of Protection</a:t>
            </a:r>
          </a:p>
          <a:p>
            <a:pPr marL="800100" lvl="1" indent="-342900">
              <a:lnSpc>
                <a:spcPct val="150000"/>
              </a:lnSpc>
              <a:buFont typeface="+mj-lt"/>
              <a:buAutoNum type="arabicPeriod"/>
            </a:pPr>
            <a:r>
              <a:rPr lang="en-US" sz="1800" dirty="0">
                <a:solidFill>
                  <a:srgbClr val="0B0506"/>
                </a:solidFill>
                <a:latin typeface="Arial" panose="020B0604020202020204" pitchFamily="34" charset="0"/>
                <a:cs typeface="Arial" panose="020B0604020202020204" pitchFamily="34" charset="0"/>
              </a:rPr>
              <a:t>Personal Hygiene</a:t>
            </a:r>
          </a:p>
          <a:p>
            <a:pPr marL="800100" lvl="1" indent="-342900">
              <a:lnSpc>
                <a:spcPct val="150000"/>
              </a:lnSpc>
              <a:buFont typeface="+mj-lt"/>
              <a:buAutoNum type="arabicPeriod"/>
            </a:pPr>
            <a:r>
              <a:rPr lang="en-US" sz="1800" dirty="0">
                <a:solidFill>
                  <a:srgbClr val="0B0506"/>
                </a:solidFill>
                <a:latin typeface="Arial" panose="020B0604020202020204" pitchFamily="34" charset="0"/>
                <a:cs typeface="Arial" panose="020B0604020202020204" pitchFamily="34" charset="0"/>
              </a:rPr>
              <a:t>Time/Temperature Control</a:t>
            </a:r>
          </a:p>
          <a:p>
            <a:pPr marL="800100" lvl="1" indent="-342900">
              <a:lnSpc>
                <a:spcPct val="150000"/>
              </a:lnSpc>
              <a:buFont typeface="+mj-lt"/>
              <a:buAutoNum type="arabicPeriod"/>
            </a:pPr>
            <a:r>
              <a:rPr lang="en-US" sz="1800" dirty="0">
                <a:solidFill>
                  <a:srgbClr val="0B0506"/>
                </a:solidFill>
                <a:latin typeface="Arial" panose="020B0604020202020204" pitchFamily="34" charset="0"/>
                <a:cs typeface="Arial" panose="020B0604020202020204" pitchFamily="34" charset="0"/>
              </a:rPr>
              <a:t>Proper Cleaning and Sanitizing</a:t>
            </a:r>
          </a:p>
          <a:p>
            <a:pPr marL="342900" indent="-342900">
              <a:lnSpc>
                <a:spcPct val="150000"/>
              </a:lnSpc>
              <a:buFont typeface="Arial" panose="020B0604020202020204" pitchFamily="34" charset="0"/>
              <a:buChar char="•"/>
            </a:pPr>
            <a:endParaRPr lang="en-US" sz="2400" dirty="0">
              <a:solidFill>
                <a:srgbClr val="0B0506"/>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400" dirty="0">
                <a:solidFill>
                  <a:srgbClr val="0B0506"/>
                </a:solidFill>
                <a:latin typeface="Arial" panose="020B0604020202020204" pitchFamily="34" charset="0"/>
                <a:cs typeface="Arial" panose="020B0604020202020204" pitchFamily="34" charset="0"/>
              </a:rPr>
              <a:t>Quiz</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057400" y="0"/>
            <a:ext cx="5410200" cy="321692"/>
          </a:xfrm>
        </p:spPr>
        <p:txBody>
          <a:bodyPr>
            <a:noAutofit/>
          </a:bodyPr>
          <a:lstStyle/>
          <a:p>
            <a:pPr eaLnBrk="1" hangingPunct="1"/>
            <a:r>
              <a:rPr lang="en-US" altLang="en-US" sz="3200" b="1" dirty="0">
                <a:solidFill>
                  <a:srgbClr val="0070C0"/>
                </a:solidFill>
                <a:latin typeface="Arial" panose="020B0604020202020204" pitchFamily="34" charset="0"/>
                <a:cs typeface="Arial" panose="020B0604020202020204" pitchFamily="34" charset="0"/>
              </a:rPr>
              <a:t>CLEANING VS SANITIZING</a:t>
            </a:r>
          </a:p>
        </p:txBody>
      </p:sp>
      <p:sp>
        <p:nvSpPr>
          <p:cNvPr id="68611" name="Text Box 4"/>
          <p:cNvSpPr txBox="1">
            <a:spLocks noChangeArrowheads="1"/>
          </p:cNvSpPr>
          <p:nvPr/>
        </p:nvSpPr>
        <p:spPr bwMode="auto">
          <a:xfrm>
            <a:off x="457200" y="914400"/>
            <a:ext cx="4724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u="sng" dirty="0">
                <a:solidFill>
                  <a:schemeClr val="hlink"/>
                </a:solidFill>
                <a:latin typeface="Arial" panose="020B0604020202020204" pitchFamily="34" charset="0"/>
              </a:rPr>
              <a:t>Cleaning</a:t>
            </a:r>
          </a:p>
          <a:p>
            <a:pPr eaLnBrk="1" hangingPunct="1">
              <a:spcBef>
                <a:spcPct val="0"/>
              </a:spcBef>
              <a:buFontTx/>
              <a:buChar char="•"/>
            </a:pPr>
            <a:r>
              <a:rPr lang="en-US" altLang="en-US" sz="2400" dirty="0">
                <a:solidFill>
                  <a:srgbClr val="000000"/>
                </a:solidFill>
                <a:latin typeface="Arial" panose="020B0604020202020204" pitchFamily="34" charset="0"/>
              </a:rPr>
              <a:t> </a:t>
            </a:r>
            <a:r>
              <a:rPr lang="en-US" altLang="en-US" sz="2400" b="0" dirty="0">
                <a:solidFill>
                  <a:srgbClr val="000000"/>
                </a:solidFill>
                <a:latin typeface="Arial" panose="020B0604020202020204" pitchFamily="34" charset="0"/>
              </a:rPr>
              <a:t>Removes food particles.</a:t>
            </a:r>
          </a:p>
          <a:p>
            <a:pPr eaLnBrk="1" hangingPunct="1">
              <a:spcBef>
                <a:spcPct val="0"/>
              </a:spcBef>
              <a:buFontTx/>
              <a:buChar char="•"/>
            </a:pPr>
            <a:r>
              <a:rPr lang="en-US" altLang="en-US" sz="2400" b="0" dirty="0">
                <a:solidFill>
                  <a:srgbClr val="000000"/>
                </a:solidFill>
                <a:latin typeface="Arial" panose="020B0604020202020204" pitchFamily="34" charset="0"/>
              </a:rPr>
              <a:t> Removes food stains.</a:t>
            </a:r>
          </a:p>
          <a:p>
            <a:pPr eaLnBrk="1" hangingPunct="1">
              <a:spcBef>
                <a:spcPct val="0"/>
              </a:spcBef>
              <a:buFontTx/>
              <a:buChar char="•"/>
            </a:pPr>
            <a:endParaRPr lang="en-US" altLang="en-US" sz="2400" b="0" dirty="0">
              <a:latin typeface="Arial" panose="020B0604020202020204" pitchFamily="34" charset="0"/>
            </a:endParaRPr>
          </a:p>
          <a:p>
            <a:pPr eaLnBrk="1" hangingPunct="1">
              <a:spcBef>
                <a:spcPct val="0"/>
              </a:spcBef>
              <a:buFontTx/>
              <a:buChar char="•"/>
            </a:pPr>
            <a:endParaRPr lang="en-US" altLang="en-US" sz="2400" b="0" dirty="0">
              <a:latin typeface="Arial" panose="020B0604020202020204" pitchFamily="34" charset="0"/>
            </a:endParaRPr>
          </a:p>
          <a:p>
            <a:pPr eaLnBrk="1" hangingPunct="1">
              <a:spcBef>
                <a:spcPct val="0"/>
              </a:spcBef>
              <a:buFontTx/>
              <a:buChar char="•"/>
            </a:pPr>
            <a:endParaRPr lang="en-US" altLang="en-US" sz="2400" b="0" dirty="0">
              <a:latin typeface="Arial" panose="020B0604020202020204" pitchFamily="34" charset="0"/>
            </a:endParaRPr>
          </a:p>
          <a:p>
            <a:pPr eaLnBrk="1" hangingPunct="1">
              <a:spcBef>
                <a:spcPct val="0"/>
              </a:spcBef>
              <a:buFontTx/>
              <a:buChar char="•"/>
            </a:pPr>
            <a:endParaRPr lang="en-US" altLang="en-US" sz="2400" b="0" dirty="0">
              <a:latin typeface="Arial" panose="020B0604020202020204" pitchFamily="34" charset="0"/>
            </a:endParaRPr>
          </a:p>
          <a:p>
            <a:pPr eaLnBrk="1" hangingPunct="1">
              <a:spcBef>
                <a:spcPct val="0"/>
              </a:spcBef>
              <a:buNone/>
            </a:pPr>
            <a:endParaRPr lang="en-US" altLang="en-US" sz="2400" b="0" dirty="0">
              <a:latin typeface="Arial" panose="020B0604020202020204" pitchFamily="34" charset="0"/>
            </a:endParaRPr>
          </a:p>
          <a:p>
            <a:pPr eaLnBrk="1" hangingPunct="1">
              <a:spcBef>
                <a:spcPct val="0"/>
              </a:spcBef>
              <a:buFontTx/>
              <a:buNone/>
            </a:pPr>
            <a:endParaRPr lang="en-US" altLang="en-US" sz="2400" b="0" dirty="0">
              <a:solidFill>
                <a:schemeClr val="hlink"/>
              </a:solidFill>
              <a:latin typeface="Arial" panose="020B0604020202020204" pitchFamily="34" charset="0"/>
            </a:endParaRPr>
          </a:p>
          <a:p>
            <a:pPr eaLnBrk="1" hangingPunct="1">
              <a:spcBef>
                <a:spcPct val="0"/>
              </a:spcBef>
              <a:buFontTx/>
              <a:buNone/>
            </a:pPr>
            <a:r>
              <a:rPr lang="en-US" altLang="en-US" sz="2400" u="sng" dirty="0">
                <a:solidFill>
                  <a:schemeClr val="hlink"/>
                </a:solidFill>
                <a:latin typeface="Arial" panose="020B0604020202020204" pitchFamily="34" charset="0"/>
              </a:rPr>
              <a:t>Sanitizing</a:t>
            </a:r>
          </a:p>
          <a:p>
            <a:pPr eaLnBrk="1" hangingPunct="1">
              <a:spcBef>
                <a:spcPct val="0"/>
              </a:spcBef>
              <a:buFontTx/>
              <a:buChar char="•"/>
            </a:pPr>
            <a:r>
              <a:rPr lang="en-US" altLang="en-US" sz="2400" b="0" dirty="0">
                <a:latin typeface="Arial" panose="020B0604020202020204" pitchFamily="34" charset="0"/>
              </a:rPr>
              <a:t> </a:t>
            </a:r>
            <a:r>
              <a:rPr lang="en-US" altLang="en-US" sz="2400" b="0" dirty="0">
                <a:solidFill>
                  <a:srgbClr val="000000"/>
                </a:solidFill>
                <a:latin typeface="Arial" panose="020B0604020202020204" pitchFamily="34" charset="0"/>
              </a:rPr>
              <a:t>Reduces harmful germs to a   </a:t>
            </a:r>
          </a:p>
          <a:p>
            <a:pPr eaLnBrk="1" hangingPunct="1">
              <a:spcBef>
                <a:spcPct val="0"/>
              </a:spcBef>
              <a:buNone/>
            </a:pPr>
            <a:r>
              <a:rPr lang="en-US" altLang="en-US" sz="2400" b="0" dirty="0">
                <a:solidFill>
                  <a:srgbClr val="000000"/>
                </a:solidFill>
                <a:latin typeface="Arial" panose="020B0604020202020204" pitchFamily="34" charset="0"/>
              </a:rPr>
              <a:t>  safe level</a:t>
            </a:r>
            <a:r>
              <a:rPr lang="en-US" altLang="en-US" sz="2400" b="0" dirty="0">
                <a:latin typeface="Arial" panose="020B0604020202020204" pitchFamily="34" charset="0"/>
              </a:rPr>
              <a:t>.</a:t>
            </a:r>
          </a:p>
        </p:txBody>
      </p:sp>
      <p:graphicFrame>
        <p:nvGraphicFramePr>
          <p:cNvPr id="68612" name="Object 5"/>
          <p:cNvGraphicFramePr>
            <a:graphicFrameLocks noChangeAspect="1"/>
          </p:cNvGraphicFramePr>
          <p:nvPr>
            <p:extLst>
              <p:ext uri="{D42A27DB-BD31-4B8C-83A1-F6EECF244321}">
                <p14:modId xmlns:p14="http://schemas.microsoft.com/office/powerpoint/2010/main" val="234168343"/>
              </p:ext>
            </p:extLst>
          </p:nvPr>
        </p:nvGraphicFramePr>
        <p:xfrm>
          <a:off x="5181600" y="843732"/>
          <a:ext cx="3124200" cy="2077140"/>
        </p:xfrm>
        <a:graphic>
          <a:graphicData uri="http://schemas.openxmlformats.org/presentationml/2006/ole">
            <mc:AlternateContent xmlns:mc="http://schemas.openxmlformats.org/markup-compatibility/2006">
              <mc:Choice xmlns:v="urn:schemas-microsoft-com:vml" Requires="v">
                <p:oleObj name="Slide" r:id="rId2" imgW="5105520" imgH="3390840" progId="">
                  <p:embed/>
                </p:oleObj>
              </mc:Choice>
              <mc:Fallback>
                <p:oleObj name="Slide" r:id="rId2" imgW="5105520" imgH="3390840" progId="">
                  <p:embed/>
                  <p:pic>
                    <p:nvPicPr>
                      <p:cNvPr id="68612" name="Object 5"/>
                      <p:cNvPicPr>
                        <a:picLocks noChangeAspect="1" noChangeArrowheads="1"/>
                      </p:cNvPicPr>
                      <p:nvPr/>
                    </p:nvPicPr>
                    <p:blipFill>
                      <a:blip r:embed="rId3">
                        <a:extLst>
                          <a:ext uri="{28A0092B-C50C-407E-A947-70E740481C1C}">
                            <a14:useLocalDpi xmlns:a14="http://schemas.microsoft.com/office/drawing/2010/main" val="0"/>
                          </a:ext>
                        </a:extLst>
                      </a:blip>
                      <a:srcRect l="5647" t="5556" r="5647" b="5556"/>
                      <a:stretch>
                        <a:fillRect/>
                      </a:stretch>
                    </p:blipFill>
                    <p:spPr bwMode="auto">
                      <a:xfrm>
                        <a:off x="5181600" y="843732"/>
                        <a:ext cx="3124200" cy="2077140"/>
                      </a:xfrm>
                      <a:prstGeom prst="rect">
                        <a:avLst/>
                      </a:prstGeom>
                      <a:noFill/>
                      <a:ln>
                        <a:noFill/>
                      </a:ln>
                      <a:effectLst/>
                    </p:spPr>
                  </p:pic>
                </p:oleObj>
              </mc:Fallback>
            </mc:AlternateContent>
          </a:graphicData>
        </a:graphic>
      </p:graphicFrame>
      <p:graphicFrame>
        <p:nvGraphicFramePr>
          <p:cNvPr id="68613" name="Object 6"/>
          <p:cNvGraphicFramePr>
            <a:graphicFrameLocks noChangeAspect="1"/>
          </p:cNvGraphicFramePr>
          <p:nvPr>
            <p:extLst>
              <p:ext uri="{D42A27DB-BD31-4B8C-83A1-F6EECF244321}">
                <p14:modId xmlns:p14="http://schemas.microsoft.com/office/powerpoint/2010/main" val="2331916320"/>
              </p:ext>
            </p:extLst>
          </p:nvPr>
        </p:nvGraphicFramePr>
        <p:xfrm>
          <a:off x="5105400" y="3810000"/>
          <a:ext cx="3124200" cy="1952625"/>
        </p:xfrm>
        <a:graphic>
          <a:graphicData uri="http://schemas.openxmlformats.org/presentationml/2006/ole">
            <mc:AlternateContent xmlns:mc="http://schemas.openxmlformats.org/markup-compatibility/2006">
              <mc:Choice xmlns:v="urn:schemas-microsoft-com:vml" Requires="v">
                <p:oleObj name="Slide" r:id="rId4" imgW="5105520" imgH="3390840" progId="">
                  <p:embed/>
                </p:oleObj>
              </mc:Choice>
              <mc:Fallback>
                <p:oleObj name="Slide" r:id="rId4" imgW="5105520" imgH="3390840" progId="">
                  <p:embed/>
                  <p:pic>
                    <p:nvPicPr>
                      <p:cNvPr id="68613" name="Object 6"/>
                      <p:cNvPicPr>
                        <a:picLocks noChangeAspect="1" noChangeArrowheads="1"/>
                      </p:cNvPicPr>
                      <p:nvPr/>
                    </p:nvPicPr>
                    <p:blipFill>
                      <a:blip r:embed="rId5">
                        <a:lum bright="-6000"/>
                        <a:extLst>
                          <a:ext uri="{28A0092B-C50C-407E-A947-70E740481C1C}">
                            <a14:useLocalDpi xmlns:a14="http://schemas.microsoft.com/office/drawing/2010/main" val="0"/>
                          </a:ext>
                        </a:extLst>
                      </a:blip>
                      <a:srcRect l="5647" t="9259" r="5647" b="7408"/>
                      <a:stretch>
                        <a:fillRect/>
                      </a:stretch>
                    </p:blipFill>
                    <p:spPr bwMode="auto">
                      <a:xfrm>
                        <a:off x="5105400" y="3810000"/>
                        <a:ext cx="3124200" cy="1952625"/>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equipment p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310" y="4207668"/>
            <a:ext cx="35560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ChangeArrowheads="1"/>
          </p:cNvSpPr>
          <p:nvPr/>
        </p:nvSpPr>
        <p:spPr bwMode="auto">
          <a:xfrm>
            <a:off x="76200" y="572662"/>
            <a:ext cx="868680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 typeface="Wingdings" panose="05000000000000000000" pitchFamily="2" charset="2"/>
              <a:buChar char="§"/>
            </a:pPr>
            <a:r>
              <a:rPr lang="en-US" altLang="en-US" sz="2000" dirty="0">
                <a:latin typeface="Arial" panose="020B0604020202020204" pitchFamily="34" charset="0"/>
              </a:rPr>
              <a:t> </a:t>
            </a:r>
            <a:r>
              <a:rPr lang="en-US" altLang="en-US" sz="2400" dirty="0">
                <a:solidFill>
                  <a:srgbClr val="000000"/>
                </a:solidFill>
                <a:latin typeface="Arial" panose="020B0604020202020204" pitchFamily="34" charset="0"/>
              </a:rPr>
              <a:t>All Items - </a:t>
            </a:r>
            <a:r>
              <a:rPr lang="en-US" altLang="en-US" sz="2000" b="0" dirty="0">
                <a:solidFill>
                  <a:srgbClr val="000000"/>
                </a:solidFill>
                <a:latin typeface="Arial" panose="020B0604020202020204" pitchFamily="34" charset="0"/>
              </a:rPr>
              <a:t>utensils,</a:t>
            </a:r>
            <a:r>
              <a:rPr lang="en-US" altLang="en-US" sz="2000" dirty="0">
                <a:solidFill>
                  <a:srgbClr val="000000"/>
                </a:solidFill>
                <a:latin typeface="Arial" panose="020B0604020202020204" pitchFamily="34" charset="0"/>
              </a:rPr>
              <a:t> </a:t>
            </a:r>
            <a:r>
              <a:rPr lang="en-US" altLang="en-US" sz="2000" b="0" dirty="0">
                <a:solidFill>
                  <a:srgbClr val="000000"/>
                </a:solidFill>
                <a:latin typeface="Arial" panose="020B0604020202020204" pitchFamily="34" charset="0"/>
              </a:rPr>
              <a:t>knives, plates, pans, etc. </a:t>
            </a:r>
          </a:p>
          <a:p>
            <a:pPr eaLnBrk="1" hangingPunct="1">
              <a:spcBef>
                <a:spcPct val="50000"/>
              </a:spcBef>
              <a:buFont typeface="Wingdings" panose="05000000000000000000" pitchFamily="2" charset="2"/>
              <a:buChar char="§"/>
            </a:pPr>
            <a:r>
              <a:rPr lang="en-US" altLang="en-US" sz="2000" dirty="0">
                <a:solidFill>
                  <a:srgbClr val="000000"/>
                </a:solidFill>
                <a:latin typeface="Arial" panose="020B0604020202020204" pitchFamily="34" charset="0"/>
              </a:rPr>
              <a:t> </a:t>
            </a:r>
            <a:r>
              <a:rPr lang="en-US" altLang="en-US" sz="2400" dirty="0">
                <a:solidFill>
                  <a:srgbClr val="000000"/>
                </a:solidFill>
                <a:latin typeface="Arial" panose="020B0604020202020204" pitchFamily="34" charset="0"/>
              </a:rPr>
              <a:t>All Food Contact Surfaces - </a:t>
            </a:r>
            <a:r>
              <a:rPr lang="en-US" altLang="en-US" sz="2000" b="0" dirty="0">
                <a:solidFill>
                  <a:srgbClr val="000000"/>
                </a:solidFill>
                <a:latin typeface="Arial" panose="020B0604020202020204" pitchFamily="34" charset="0"/>
              </a:rPr>
              <a:t>meat slicers, cutting boards, prep</a:t>
            </a:r>
          </a:p>
          <a:p>
            <a:pPr eaLnBrk="1" hangingPunct="1">
              <a:buFont typeface="Wingdings" panose="05000000000000000000" pitchFamily="2" charset="2"/>
              <a:buNone/>
            </a:pPr>
            <a:r>
              <a:rPr lang="en-US" altLang="en-US" sz="2000" b="0" dirty="0">
                <a:solidFill>
                  <a:srgbClr val="000000"/>
                </a:solidFill>
                <a:latin typeface="Arial" panose="020B0604020202020204" pitchFamily="34" charset="0"/>
              </a:rPr>
              <a:t> tables, can opener blade, etc.</a:t>
            </a:r>
          </a:p>
          <a:p>
            <a:pPr eaLnBrk="1" hangingPunct="1">
              <a:spcBef>
                <a:spcPct val="50000"/>
              </a:spcBef>
              <a:buFont typeface="Wingdings" panose="05000000000000000000" pitchFamily="2" charset="2"/>
              <a:buChar char="§"/>
            </a:pPr>
            <a:r>
              <a:rPr lang="en-US" altLang="en-US" sz="2000" dirty="0">
                <a:solidFill>
                  <a:srgbClr val="000000"/>
                </a:solidFill>
                <a:latin typeface="Arial" panose="020B0604020202020204" pitchFamily="34" charset="0"/>
              </a:rPr>
              <a:t> </a:t>
            </a:r>
            <a:r>
              <a:rPr lang="en-US" altLang="en-US" sz="2400" dirty="0">
                <a:solidFill>
                  <a:srgbClr val="000000"/>
                </a:solidFill>
                <a:latin typeface="Arial" panose="020B0604020202020204" pitchFamily="34" charset="0"/>
              </a:rPr>
              <a:t>All Non-Food Contact Surfaces - </a:t>
            </a:r>
            <a:r>
              <a:rPr lang="en-US" altLang="en-US" sz="2000" b="0" dirty="0">
                <a:solidFill>
                  <a:srgbClr val="000000"/>
                </a:solidFill>
                <a:latin typeface="Arial" panose="020B0604020202020204" pitchFamily="34" charset="0"/>
              </a:rPr>
              <a:t>Refrigerators, stoves, ovens,</a:t>
            </a:r>
          </a:p>
          <a:p>
            <a:pPr eaLnBrk="1" hangingPunct="1">
              <a:spcBef>
                <a:spcPct val="35000"/>
              </a:spcBef>
              <a:buFontTx/>
              <a:buNone/>
            </a:pPr>
            <a:r>
              <a:rPr lang="en-US" altLang="en-US" sz="2000" b="0" dirty="0">
                <a:solidFill>
                  <a:srgbClr val="000000"/>
                </a:solidFill>
                <a:latin typeface="Arial" panose="020B0604020202020204" pitchFamily="34" charset="0"/>
              </a:rPr>
              <a:t> counters, shelves, drawers, etc.)</a:t>
            </a:r>
          </a:p>
        </p:txBody>
      </p:sp>
      <p:sp>
        <p:nvSpPr>
          <p:cNvPr id="69636" name="Text Box 4"/>
          <p:cNvSpPr txBox="1">
            <a:spLocks noChangeArrowheads="1"/>
          </p:cNvSpPr>
          <p:nvPr/>
        </p:nvSpPr>
        <p:spPr bwMode="auto">
          <a:xfrm>
            <a:off x="838200" y="69635"/>
            <a:ext cx="6858000"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70000"/>
              </a:lnSpc>
              <a:spcBef>
                <a:spcPct val="0"/>
              </a:spcBef>
              <a:buFontTx/>
              <a:buNone/>
            </a:pPr>
            <a:r>
              <a:rPr lang="en-US" altLang="en-US" dirty="0">
                <a:solidFill>
                  <a:srgbClr val="0070C0"/>
                </a:solidFill>
                <a:latin typeface="Arial" panose="020B0604020202020204" pitchFamily="34" charset="0"/>
              </a:rPr>
              <a:t>WHAT TO CLEAN AND SANITIZE</a:t>
            </a:r>
          </a:p>
        </p:txBody>
      </p:sp>
      <p:sp>
        <p:nvSpPr>
          <p:cNvPr id="69637" name="Text Box 5"/>
          <p:cNvSpPr txBox="1">
            <a:spLocks noChangeArrowheads="1"/>
          </p:cNvSpPr>
          <p:nvPr/>
        </p:nvSpPr>
        <p:spPr bwMode="auto">
          <a:xfrm>
            <a:off x="1981200" y="57150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pic>
        <p:nvPicPr>
          <p:cNvPr id="69639" name="Picture 7" descr="microwave utensils p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011737"/>
            <a:ext cx="40386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73685" y="2362200"/>
            <a:ext cx="7213600" cy="187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indent="-342900" eaLnBrk="1" hangingPunct="1">
              <a:spcBef>
                <a:spcPct val="140000"/>
              </a:spcBef>
              <a:spcAft>
                <a:spcPct val="5000"/>
              </a:spcAft>
              <a:buFont typeface="+mj-lt"/>
              <a:buAutoNum type="arabicPeriod"/>
            </a:pPr>
            <a:r>
              <a:rPr lang="en-US" altLang="en-US" sz="1800" dirty="0">
                <a:solidFill>
                  <a:srgbClr val="000000"/>
                </a:solidFill>
                <a:latin typeface="Arial" panose="020B0604020202020204" pitchFamily="34" charset="0"/>
              </a:rPr>
              <a:t>Before</a:t>
            </a:r>
            <a:r>
              <a:rPr lang="en-US" altLang="en-US" sz="1800" b="0" dirty="0">
                <a:solidFill>
                  <a:srgbClr val="000000"/>
                </a:solidFill>
                <a:latin typeface="Arial" panose="020B0604020202020204" pitchFamily="34" charset="0"/>
              </a:rPr>
              <a:t> and </a:t>
            </a:r>
            <a:r>
              <a:rPr lang="en-US" altLang="en-US" sz="1800" dirty="0">
                <a:solidFill>
                  <a:srgbClr val="000000"/>
                </a:solidFill>
                <a:latin typeface="Arial" panose="020B0604020202020204" pitchFamily="34" charset="0"/>
              </a:rPr>
              <a:t>after</a:t>
            </a:r>
            <a:r>
              <a:rPr lang="en-US" altLang="en-US" sz="1800" b="0" dirty="0">
                <a:solidFill>
                  <a:srgbClr val="000000"/>
                </a:solidFill>
                <a:latin typeface="Arial" panose="020B0604020202020204" pitchFamily="34" charset="0"/>
              </a:rPr>
              <a:t> food preparation, or </a:t>
            </a:r>
            <a:r>
              <a:rPr lang="en-US" altLang="en-US" sz="1800" dirty="0">
                <a:solidFill>
                  <a:srgbClr val="000000"/>
                </a:solidFill>
                <a:latin typeface="Arial" panose="020B0604020202020204" pitchFamily="34" charset="0"/>
              </a:rPr>
              <a:t>during </a:t>
            </a:r>
            <a:r>
              <a:rPr lang="en-US" altLang="en-US" sz="1800" b="0" dirty="0">
                <a:solidFill>
                  <a:srgbClr val="000000"/>
                </a:solidFill>
                <a:latin typeface="Arial" panose="020B0604020202020204" pitchFamily="34" charset="0"/>
              </a:rPr>
              <a:t>when you begin working with another type of food.</a:t>
            </a:r>
          </a:p>
          <a:p>
            <a:pPr lvl="1" indent="-342900" eaLnBrk="1" hangingPunct="1">
              <a:spcBef>
                <a:spcPct val="70000"/>
              </a:spcBef>
              <a:buFont typeface="+mj-lt"/>
              <a:buAutoNum type="arabicPeriod"/>
            </a:pPr>
            <a:r>
              <a:rPr lang="en-US" altLang="en-US" sz="1800" b="0" dirty="0">
                <a:solidFill>
                  <a:srgbClr val="000000"/>
                </a:solidFill>
                <a:latin typeface="Arial" panose="020B0604020202020204" pitchFamily="34" charset="0"/>
              </a:rPr>
              <a:t>At </a:t>
            </a:r>
            <a:r>
              <a:rPr lang="en-US" altLang="en-US" sz="1800" u="sng" dirty="0">
                <a:solidFill>
                  <a:srgbClr val="000000"/>
                </a:solidFill>
                <a:latin typeface="Arial" panose="020B0604020202020204" pitchFamily="34" charset="0"/>
              </a:rPr>
              <a:t>least</a:t>
            </a:r>
            <a:r>
              <a:rPr lang="en-US" altLang="en-US" sz="1800" b="0" dirty="0">
                <a:solidFill>
                  <a:srgbClr val="000000"/>
                </a:solidFill>
                <a:latin typeface="Arial" panose="020B0604020202020204" pitchFamily="34" charset="0"/>
              </a:rPr>
              <a:t> every </a:t>
            </a:r>
            <a:r>
              <a:rPr lang="en-US" altLang="en-US" sz="1800" dirty="0">
                <a:solidFill>
                  <a:srgbClr val="000000"/>
                </a:solidFill>
                <a:latin typeface="Arial" panose="020B0604020202020204" pitchFamily="34" charset="0"/>
              </a:rPr>
              <a:t>four hours</a:t>
            </a:r>
            <a:r>
              <a:rPr lang="en-US" altLang="en-US" sz="1800" b="0" dirty="0">
                <a:solidFill>
                  <a:srgbClr val="000000"/>
                </a:solidFill>
                <a:latin typeface="Arial" panose="020B0604020202020204" pitchFamily="34" charset="0"/>
              </a:rPr>
              <a:t> if using something constantly.</a:t>
            </a:r>
          </a:p>
          <a:p>
            <a:pPr lvl="1" indent="-342900" eaLnBrk="1" hangingPunct="1">
              <a:spcBef>
                <a:spcPct val="70000"/>
              </a:spcBef>
              <a:buFont typeface="+mj-lt"/>
              <a:buAutoNum type="arabicPeriod"/>
            </a:pPr>
            <a:r>
              <a:rPr lang="en-US" altLang="en-US" sz="1800" b="0" dirty="0">
                <a:solidFill>
                  <a:srgbClr val="000000"/>
                </a:solidFill>
                <a:latin typeface="Arial" panose="020B0604020202020204" pitchFamily="34" charset="0"/>
              </a:rPr>
              <a:t>Mix sanitizing solution per the guide below to reach 100ppm sanitizing solution.</a:t>
            </a:r>
          </a:p>
        </p:txBody>
      </p:sp>
      <p:pic>
        <p:nvPicPr>
          <p:cNvPr id="70660" name="Picture 4" descr="fd0189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9900" y="1024882"/>
            <a:ext cx="11414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SY0172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4419600"/>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 Box 6"/>
          <p:cNvSpPr txBox="1">
            <a:spLocks noChangeArrowheads="1"/>
          </p:cNvSpPr>
          <p:nvPr/>
        </p:nvSpPr>
        <p:spPr bwMode="auto">
          <a:xfrm>
            <a:off x="330200" y="904964"/>
            <a:ext cx="698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140000"/>
              </a:spcBef>
              <a:buNone/>
            </a:pPr>
            <a:r>
              <a:rPr lang="en-US" altLang="en-US" sz="2400" b="0" dirty="0">
                <a:solidFill>
                  <a:srgbClr val="000000"/>
                </a:solidFill>
                <a:latin typeface="Arial" panose="020B0604020202020204" pitchFamily="34" charset="0"/>
              </a:rPr>
              <a:t>Always</a:t>
            </a:r>
            <a:r>
              <a:rPr lang="en-US" altLang="en-US" sz="2400" dirty="0">
                <a:solidFill>
                  <a:srgbClr val="000000"/>
                </a:solidFill>
                <a:latin typeface="Arial" panose="020B0604020202020204" pitchFamily="34" charset="0"/>
              </a:rPr>
              <a:t> Wash</a:t>
            </a:r>
            <a:r>
              <a:rPr lang="en-US" altLang="en-US" sz="2400" b="0" dirty="0">
                <a:solidFill>
                  <a:srgbClr val="000000"/>
                </a:solidFill>
                <a:latin typeface="Arial" panose="020B0604020202020204" pitchFamily="34" charset="0"/>
              </a:rPr>
              <a:t>, </a:t>
            </a:r>
            <a:r>
              <a:rPr lang="en-US" altLang="en-US" sz="2400" dirty="0">
                <a:solidFill>
                  <a:srgbClr val="000000"/>
                </a:solidFill>
                <a:latin typeface="Arial" panose="020B0604020202020204" pitchFamily="34" charset="0"/>
              </a:rPr>
              <a:t>Rinse</a:t>
            </a:r>
            <a:r>
              <a:rPr lang="en-US" altLang="en-US" sz="2400" b="0" dirty="0">
                <a:solidFill>
                  <a:srgbClr val="000000"/>
                </a:solidFill>
                <a:latin typeface="Arial" panose="020B0604020202020204" pitchFamily="34" charset="0"/>
              </a:rPr>
              <a:t> and </a:t>
            </a:r>
            <a:r>
              <a:rPr lang="en-US" altLang="en-US" sz="2400" dirty="0">
                <a:solidFill>
                  <a:srgbClr val="000000"/>
                </a:solidFill>
                <a:latin typeface="Arial" panose="020B0604020202020204" pitchFamily="34" charset="0"/>
              </a:rPr>
              <a:t>Sanitize </a:t>
            </a:r>
            <a:r>
              <a:rPr lang="en-US" altLang="en-US" sz="2400" b="0" dirty="0">
                <a:solidFill>
                  <a:srgbClr val="000000"/>
                </a:solidFill>
                <a:latin typeface="Arial" panose="020B0604020202020204" pitchFamily="34" charset="0"/>
              </a:rPr>
              <a:t>any surface that encounters food:</a:t>
            </a:r>
          </a:p>
        </p:txBody>
      </p:sp>
      <p:sp>
        <p:nvSpPr>
          <p:cNvPr id="2" name="Text Box 4">
            <a:extLst>
              <a:ext uri="{FF2B5EF4-FFF2-40B4-BE49-F238E27FC236}">
                <a16:creationId xmlns:a16="http://schemas.microsoft.com/office/drawing/2014/main" id="{07F260F5-9C92-B976-EF54-69469978A3FF}"/>
              </a:ext>
            </a:extLst>
          </p:cNvPr>
          <p:cNvSpPr txBox="1">
            <a:spLocks noChangeArrowheads="1"/>
          </p:cNvSpPr>
          <p:nvPr/>
        </p:nvSpPr>
        <p:spPr bwMode="auto">
          <a:xfrm>
            <a:off x="935722" y="59724"/>
            <a:ext cx="6858000"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70000"/>
              </a:lnSpc>
              <a:spcBef>
                <a:spcPct val="0"/>
              </a:spcBef>
              <a:buFontTx/>
              <a:buNone/>
            </a:pPr>
            <a:r>
              <a:rPr lang="en-US" altLang="en-US" dirty="0">
                <a:solidFill>
                  <a:srgbClr val="0070C0"/>
                </a:solidFill>
                <a:latin typeface="Arial" panose="020B0604020202020204" pitchFamily="34" charset="0"/>
              </a:rPr>
              <a:t>WHAT TO CLEAN AND SANITIZE</a:t>
            </a:r>
          </a:p>
        </p:txBody>
      </p:sp>
    </p:spTree>
    <p:extLst>
      <p:ext uri="{BB962C8B-B14F-4D97-AF65-F5344CB8AC3E}">
        <p14:creationId xmlns:p14="http://schemas.microsoft.com/office/powerpoint/2010/main" val="3636819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33400" y="0"/>
            <a:ext cx="7882156" cy="480219"/>
          </a:xfrm>
        </p:spPr>
        <p:txBody>
          <a:bodyPr rtlCol="0">
            <a:noAutofit/>
          </a:bodyPr>
          <a:lstStyle/>
          <a:p>
            <a:pPr eaLnBrk="1" fontAlgn="auto" hangingPunct="1">
              <a:spcAft>
                <a:spcPts val="0"/>
              </a:spcAft>
              <a:defRPr/>
            </a:pPr>
            <a:r>
              <a:rPr lang="en-US" sz="3200" dirty="0">
                <a:solidFill>
                  <a:srgbClr val="0070C0"/>
                </a:solidFill>
                <a:latin typeface="Arial" panose="020B0604020202020204" pitchFamily="34" charset="0"/>
                <a:cs typeface="Arial" panose="020B0604020202020204" pitchFamily="34" charset="0"/>
              </a:rPr>
              <a:t>PREPARING SANITIZERS MANUALLY </a:t>
            </a:r>
          </a:p>
        </p:txBody>
      </p:sp>
      <p:pic>
        <p:nvPicPr>
          <p:cNvPr id="3" name="Picture 2">
            <a:extLst>
              <a:ext uri="{FF2B5EF4-FFF2-40B4-BE49-F238E27FC236}">
                <a16:creationId xmlns:a16="http://schemas.microsoft.com/office/drawing/2014/main" id="{0534FB13-78C7-6748-ED4D-3AD751B9C5F8}"/>
              </a:ext>
            </a:extLst>
          </p:cNvPr>
          <p:cNvPicPr>
            <a:picLocks noChangeAspect="1"/>
          </p:cNvPicPr>
          <p:nvPr/>
        </p:nvPicPr>
        <p:blipFill>
          <a:blip r:embed="rId2"/>
          <a:stretch>
            <a:fillRect/>
          </a:stretch>
        </p:blipFill>
        <p:spPr>
          <a:xfrm>
            <a:off x="228600" y="480219"/>
            <a:ext cx="8077200" cy="5564053"/>
          </a:xfrm>
          <a:prstGeom prst="rect">
            <a:avLst/>
          </a:prstGeom>
        </p:spPr>
      </p:pic>
    </p:spTree>
    <p:extLst>
      <p:ext uri="{BB962C8B-B14F-4D97-AF65-F5344CB8AC3E}">
        <p14:creationId xmlns:p14="http://schemas.microsoft.com/office/powerpoint/2010/main" val="1407003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027"/>
          <p:cNvSpPr txBox="1">
            <a:spLocks noChangeArrowheads="1"/>
          </p:cNvSpPr>
          <p:nvPr/>
        </p:nvSpPr>
        <p:spPr bwMode="auto">
          <a:xfrm>
            <a:off x="205972" y="935736"/>
            <a:ext cx="5170932" cy="3483864"/>
          </a:xfrm>
          <a:prstGeom prst="rect">
            <a:avLst/>
          </a:prstGeom>
        </p:spPr>
        <p:txBody>
          <a:bodyPr vert="horz" lIns="91440" tIns="45720" rIns="91440" bIns="45720" rtlCol="0">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228600" eaLnBrk="1" hangingPunct="1">
              <a:lnSpc>
                <a:spcPct val="90000"/>
              </a:lnSpc>
              <a:spcBef>
                <a:spcPct val="0"/>
              </a:spcBef>
              <a:spcAft>
                <a:spcPts val="600"/>
              </a:spcAft>
            </a:pPr>
            <a:r>
              <a:rPr lang="en-US" altLang="en-US" sz="2400" dirty="0">
                <a:latin typeface="Arial" panose="020B0604020202020204" pitchFamily="34" charset="0"/>
              </a:rPr>
              <a:t>  </a:t>
            </a:r>
            <a:r>
              <a:rPr lang="en-US" altLang="en-US" sz="2000" b="0" dirty="0">
                <a:solidFill>
                  <a:srgbClr val="000000"/>
                </a:solidFill>
                <a:latin typeface="Arial" panose="020B0604020202020204" pitchFamily="34" charset="0"/>
              </a:rPr>
              <a:t>Store raw meat and poultry  items in the refrigerator </a:t>
            </a:r>
            <a:r>
              <a:rPr lang="en-US" altLang="en-US" sz="2000" b="0" u="sng" dirty="0">
                <a:solidFill>
                  <a:srgbClr val="000000"/>
                </a:solidFill>
                <a:latin typeface="Arial" panose="020B0604020202020204" pitchFamily="34" charset="0"/>
              </a:rPr>
              <a:t>on a tray below</a:t>
            </a:r>
            <a:r>
              <a:rPr lang="en-US" altLang="en-US" sz="2000" b="0" dirty="0">
                <a:solidFill>
                  <a:srgbClr val="000000"/>
                </a:solidFill>
                <a:latin typeface="Arial" panose="020B0604020202020204" pitchFamily="34" charset="0"/>
              </a:rPr>
              <a:t> foods that  are ready-to-eat.</a:t>
            </a:r>
          </a:p>
          <a:p>
            <a:pPr indent="-228600" eaLnBrk="1" hangingPunct="1">
              <a:lnSpc>
                <a:spcPct val="90000"/>
              </a:lnSpc>
              <a:spcBef>
                <a:spcPct val="0"/>
              </a:spcBef>
              <a:spcAft>
                <a:spcPts val="600"/>
              </a:spcAft>
            </a:pPr>
            <a:endParaRPr lang="en-US" altLang="en-US" sz="2000" b="0" dirty="0">
              <a:solidFill>
                <a:srgbClr val="000000"/>
              </a:solidFill>
              <a:latin typeface="Arial" panose="020B0604020202020204" pitchFamily="34" charset="0"/>
            </a:endParaRPr>
          </a:p>
          <a:p>
            <a:pPr indent="-228600" eaLnBrk="1" hangingPunct="1">
              <a:lnSpc>
                <a:spcPct val="90000"/>
              </a:lnSpc>
              <a:spcBef>
                <a:spcPct val="0"/>
              </a:spcBef>
              <a:spcAft>
                <a:spcPts val="600"/>
              </a:spcAft>
            </a:pPr>
            <a:endParaRPr lang="en-US" altLang="en-US" sz="2000" b="0" dirty="0">
              <a:solidFill>
                <a:srgbClr val="000000"/>
              </a:solidFill>
              <a:latin typeface="Arial" panose="020B0604020202020204" pitchFamily="34" charset="0"/>
            </a:endParaRPr>
          </a:p>
          <a:p>
            <a:pPr indent="-228600" eaLnBrk="1" hangingPunct="1">
              <a:lnSpc>
                <a:spcPct val="90000"/>
              </a:lnSpc>
              <a:spcBef>
                <a:spcPct val="0"/>
              </a:spcBef>
              <a:spcAft>
                <a:spcPts val="600"/>
              </a:spcAft>
            </a:pPr>
            <a:r>
              <a:rPr lang="en-US" altLang="en-US" sz="2000" b="0" dirty="0">
                <a:solidFill>
                  <a:srgbClr val="000000"/>
                </a:solidFill>
                <a:latin typeface="Arial" panose="020B0604020202020204" pitchFamily="34" charset="0"/>
              </a:rPr>
              <a:t>Use separate work areas for  handling raw meat, fish or poultry  items, </a:t>
            </a:r>
            <a:r>
              <a:rPr lang="en-US" altLang="en-US" sz="2000" b="0" u="sng" dirty="0">
                <a:solidFill>
                  <a:srgbClr val="000000"/>
                </a:solidFill>
                <a:latin typeface="Arial" panose="020B0604020202020204" pitchFamily="34" charset="0"/>
              </a:rPr>
              <a:t>away</a:t>
            </a:r>
            <a:r>
              <a:rPr lang="en-US" altLang="en-US" sz="2000" b="0" dirty="0">
                <a:solidFill>
                  <a:srgbClr val="000000"/>
                </a:solidFill>
                <a:latin typeface="Arial" panose="020B0604020202020204" pitchFamily="34" charset="0"/>
              </a:rPr>
              <a:t> from foods that will be  eaten uncooked</a:t>
            </a:r>
            <a:r>
              <a:rPr lang="en-US" altLang="en-US" sz="2000" b="0" dirty="0">
                <a:latin typeface="Arial" panose="020B0604020202020204" pitchFamily="34" charset="0"/>
              </a:rPr>
              <a:t>.</a:t>
            </a:r>
          </a:p>
          <a:p>
            <a:pPr indent="-228600" eaLnBrk="1" hangingPunct="1">
              <a:lnSpc>
                <a:spcPct val="90000"/>
              </a:lnSpc>
              <a:spcBef>
                <a:spcPct val="0"/>
              </a:spcBef>
              <a:spcAft>
                <a:spcPts val="600"/>
              </a:spcAft>
            </a:pPr>
            <a:endParaRPr lang="en-US" altLang="en-US" sz="1900" dirty="0">
              <a:latin typeface="+mn-lt"/>
              <a:cs typeface="+mn-cs"/>
            </a:endParaRPr>
          </a:p>
        </p:txBody>
      </p:sp>
      <p:pic>
        <p:nvPicPr>
          <p:cNvPr id="2" name="Picture 1030" descr="bd10101_">
            <a:extLst>
              <a:ext uri="{FF2B5EF4-FFF2-40B4-BE49-F238E27FC236}">
                <a16:creationId xmlns:a16="http://schemas.microsoft.com/office/drawing/2014/main" id="{0F81947E-7A56-D584-1CAB-52AA61AD29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5221" y="1365791"/>
            <a:ext cx="2542263" cy="2613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40" descr="j009017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52563" y="4419600"/>
            <a:ext cx="2523438" cy="1653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25C0001-FCCF-5CCE-A335-5D6918C037BE}"/>
              </a:ext>
            </a:extLst>
          </p:cNvPr>
          <p:cNvSpPr txBox="1"/>
          <p:nvPr/>
        </p:nvSpPr>
        <p:spPr>
          <a:xfrm>
            <a:off x="1752600" y="-142830"/>
            <a:ext cx="5439623" cy="646331"/>
          </a:xfrm>
          <a:prstGeom prst="rect">
            <a:avLst/>
          </a:prstGeom>
          <a:noFill/>
        </p:spPr>
        <p:txBody>
          <a:bodyPr wrap="square">
            <a:spAutoFit/>
          </a:bodyPr>
          <a:lstStyle/>
          <a:p>
            <a:r>
              <a:rPr lang="en-US" altLang="en-US" sz="3600" dirty="0">
                <a:latin typeface="Times New Roman" panose="02020603050405020304" pitchFamily="18" charset="0"/>
              </a:rPr>
              <a:t> </a:t>
            </a:r>
            <a:r>
              <a:rPr lang="en-US" altLang="en-US" sz="3200" dirty="0">
                <a:solidFill>
                  <a:srgbClr val="0070C0"/>
                </a:solidFill>
                <a:latin typeface="Arial" panose="020B0604020202020204" pitchFamily="34" charset="0"/>
              </a:rPr>
              <a:t>CROSS CONTAMINATION</a:t>
            </a:r>
            <a:endParaRPr lang="en-US" sz="3200" dirty="0"/>
          </a:p>
        </p:txBody>
      </p:sp>
    </p:spTree>
    <p:extLst>
      <p:ext uri="{BB962C8B-B14F-4D97-AF65-F5344CB8AC3E}">
        <p14:creationId xmlns:p14="http://schemas.microsoft.com/office/powerpoint/2010/main" val="3021191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914400" y="-7690"/>
            <a:ext cx="10972800" cy="613644"/>
          </a:xfrm>
          <a:noFill/>
        </p:spPr>
        <p:txBody>
          <a:bodyPr vert="horz" lIns="91440" tIns="45720" rIns="91440" bIns="45720" rtlCol="0" anchor="ctr">
            <a:noAutofit/>
          </a:bodyPr>
          <a:lstStyle/>
          <a:p>
            <a:pPr eaLnBrk="1" fontAlgn="auto" hangingPunct="1">
              <a:lnSpc>
                <a:spcPct val="90000"/>
              </a:lnSpc>
              <a:spcAft>
                <a:spcPts val="0"/>
              </a:spcAft>
              <a:defRPr/>
            </a:pPr>
            <a:r>
              <a:rPr lang="en-US" sz="3200" b="1" kern="1200" dirty="0">
                <a:solidFill>
                  <a:srgbClr val="0070C0"/>
                </a:solidFill>
                <a:latin typeface="Arial" panose="020B0604020202020204" pitchFamily="34" charset="0"/>
                <a:cs typeface="Arial" panose="020B0604020202020204" pitchFamily="34" charset="0"/>
              </a:rPr>
              <a:t>METHODS TO AVOID CROSS CONTAMINATION</a:t>
            </a:r>
          </a:p>
        </p:txBody>
      </p:sp>
      <p:pic>
        <p:nvPicPr>
          <p:cNvPr id="38920" name="Picture 22" descr="j0245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071670"/>
            <a:ext cx="10271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63" name="Text Box 6">
            <a:extLst>
              <a:ext uri="{FF2B5EF4-FFF2-40B4-BE49-F238E27FC236}">
                <a16:creationId xmlns:a16="http://schemas.microsoft.com/office/drawing/2014/main" id="{2DC7799E-CCE0-BE53-A32A-FB9B0FB08C70}"/>
              </a:ext>
            </a:extLst>
          </p:cNvPr>
          <p:cNvGraphicFramePr/>
          <p:nvPr>
            <p:extLst>
              <p:ext uri="{D42A27DB-BD31-4B8C-83A1-F6EECF244321}">
                <p14:modId xmlns:p14="http://schemas.microsoft.com/office/powerpoint/2010/main" val="3107857441"/>
              </p:ext>
            </p:extLst>
          </p:nvPr>
        </p:nvGraphicFramePr>
        <p:xfrm>
          <a:off x="628650" y="1252728"/>
          <a:ext cx="7886700" cy="4005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9" descr="HH00814_">
            <a:extLst>
              <a:ext uri="{FF2B5EF4-FFF2-40B4-BE49-F238E27FC236}">
                <a16:creationId xmlns:a16="http://schemas.microsoft.com/office/drawing/2014/main" id="{5A2917FF-001F-9A51-A5A5-0B500C71C7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4987333"/>
            <a:ext cx="1308100" cy="12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j0086598">
            <a:extLst>
              <a:ext uri="{FF2B5EF4-FFF2-40B4-BE49-F238E27FC236}">
                <a16:creationId xmlns:a16="http://schemas.microsoft.com/office/drawing/2014/main" id="{E154775A-FFCC-9A43-4CE4-B6E5DEB3DF5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2774" y="5022407"/>
            <a:ext cx="1004426" cy="111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380"/>
            <a:ext cx="8229600" cy="508000"/>
          </a:xfrm>
        </p:spPr>
        <p:txBody>
          <a:bodyPr>
            <a:noAutofit/>
          </a:bodyPr>
          <a:lstStyle/>
          <a:p>
            <a:r>
              <a:rPr lang="en-US" altLang="en-US" sz="3200" dirty="0">
                <a:solidFill>
                  <a:srgbClr val="0070C0"/>
                </a:solidFill>
                <a:latin typeface="Arial" panose="020B0604020202020204" pitchFamily="34" charset="0"/>
                <a:cs typeface="Arial" panose="020B0604020202020204" pitchFamily="34" charset="0"/>
              </a:rPr>
              <a:t>PROHIBITED FOOD </a:t>
            </a:r>
          </a:p>
        </p:txBody>
      </p:sp>
      <p:sp>
        <p:nvSpPr>
          <p:cNvPr id="58371" name="TextBox 2"/>
          <p:cNvSpPr txBox="1">
            <a:spLocks noChangeArrowheads="1"/>
          </p:cNvSpPr>
          <p:nvPr/>
        </p:nvSpPr>
        <p:spPr bwMode="auto">
          <a:xfrm>
            <a:off x="76200" y="1143000"/>
            <a:ext cx="8763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pPr>
            <a:r>
              <a:rPr lang="en-US" altLang="en-US" sz="2000" b="0" dirty="0">
                <a:solidFill>
                  <a:srgbClr val="000000"/>
                </a:solidFill>
                <a:latin typeface="Arial" panose="020B0604020202020204" pitchFamily="34" charset="0"/>
              </a:rPr>
              <a:t>Any food on hot or cold holding service line that goes into temperature danger zone </a:t>
            </a:r>
            <a:r>
              <a:rPr lang="en-US" altLang="en-US" sz="2000" b="0">
                <a:solidFill>
                  <a:srgbClr val="000000"/>
                </a:solidFill>
                <a:latin typeface="Arial" panose="020B0604020202020204" pitchFamily="34" charset="0"/>
              </a:rPr>
              <a:t>(42-134) </a:t>
            </a:r>
            <a:r>
              <a:rPr lang="en-US" altLang="en-US" sz="2000" b="0" dirty="0">
                <a:solidFill>
                  <a:srgbClr val="000000"/>
                </a:solidFill>
                <a:latin typeface="Arial" panose="020B0604020202020204" pitchFamily="34" charset="0"/>
              </a:rPr>
              <a:t>is not allowed to be retained as leftover. </a:t>
            </a:r>
          </a:p>
          <a:p>
            <a:pPr marL="285750" indent="-285750">
              <a:spcBef>
                <a:spcPct val="0"/>
              </a:spcBef>
            </a:pPr>
            <a:endParaRPr lang="en-US" altLang="en-US" sz="2000" b="0" dirty="0">
              <a:solidFill>
                <a:srgbClr val="000000"/>
              </a:solidFill>
              <a:latin typeface="Arial" panose="020B0604020202020204" pitchFamily="34" charset="0"/>
            </a:endParaRPr>
          </a:p>
          <a:p>
            <a:pPr marL="285750" indent="-285750">
              <a:spcBef>
                <a:spcPct val="0"/>
              </a:spcBef>
            </a:pPr>
            <a:r>
              <a:rPr lang="en-US" altLang="en-US" sz="2000" b="0" dirty="0">
                <a:solidFill>
                  <a:srgbClr val="000000"/>
                </a:solidFill>
                <a:latin typeface="Arial" panose="020B0604020202020204" pitchFamily="34" charset="0"/>
              </a:rPr>
              <a:t>Any buffet or self serve foods are not allowed to be retained and shall be discarded at end of meal.  Such as salad items! </a:t>
            </a:r>
          </a:p>
          <a:p>
            <a:pPr marL="285750" indent="-285750">
              <a:spcBef>
                <a:spcPct val="0"/>
              </a:spcBef>
            </a:pPr>
            <a:endParaRPr lang="en-US" altLang="en-US" sz="2000" b="0" dirty="0">
              <a:solidFill>
                <a:srgbClr val="000000"/>
              </a:solidFill>
              <a:latin typeface="Arial" panose="020B0604020202020204" pitchFamily="34" charset="0"/>
            </a:endParaRPr>
          </a:p>
          <a:p>
            <a:pPr marL="285750" indent="-285750">
              <a:spcBef>
                <a:spcPct val="0"/>
              </a:spcBef>
            </a:pPr>
            <a:r>
              <a:rPr lang="en-US" altLang="en-US" sz="2000" b="0" dirty="0">
                <a:solidFill>
                  <a:srgbClr val="000000"/>
                </a:solidFill>
                <a:latin typeface="Arial" panose="020B0604020202020204" pitchFamily="34" charset="0"/>
              </a:rPr>
              <a:t>CDC’s and those who serve infants, elderly, or sick patients are also prohibited from having any leftovers.  </a:t>
            </a:r>
          </a:p>
          <a:p>
            <a:pPr>
              <a:spcBef>
                <a:spcPct val="0"/>
              </a:spcBef>
              <a:buFontTx/>
              <a:buNone/>
            </a:pPr>
            <a:endParaRPr lang="en-US" altLang="en-US" sz="2800" dirty="0">
              <a:latin typeface="Times New Roman" panose="02020603050405020304" pitchFamily="18" charset="0"/>
            </a:endParaRPr>
          </a:p>
          <a:p>
            <a:pPr>
              <a:spcBef>
                <a:spcPct val="0"/>
              </a:spcBef>
              <a:buFontTx/>
              <a:buNone/>
            </a:pPr>
            <a:endParaRPr lang="en-US" altLang="en-US" sz="2800"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5728-805A-B0E6-C536-A75BFA99D480}"/>
              </a:ext>
            </a:extLst>
          </p:cNvPr>
          <p:cNvSpPr>
            <a:spLocks noGrp="1"/>
          </p:cNvSpPr>
          <p:nvPr>
            <p:ph type="title"/>
          </p:nvPr>
        </p:nvSpPr>
        <p:spPr>
          <a:xfrm>
            <a:off x="1295400" y="-152400"/>
            <a:ext cx="6172200" cy="609600"/>
          </a:xfrm>
        </p:spPr>
        <p:txBody>
          <a:bodyPr>
            <a:noAutofit/>
          </a:bodyPr>
          <a:lstStyle/>
          <a:p>
            <a:r>
              <a:rPr lang="en-US" altLang="en-US" sz="3200" b="1" kern="1200" dirty="0">
                <a:solidFill>
                  <a:srgbClr val="0070C0"/>
                </a:solidFill>
                <a:latin typeface="Arial" panose="020B0604020202020204" pitchFamily="34" charset="0"/>
                <a:cs typeface="Arial" panose="020B0604020202020204" pitchFamily="34" charset="0"/>
              </a:rPr>
              <a:t>BENEFITS OF FOOD SAFETY</a:t>
            </a:r>
            <a:endParaRPr lang="en-US" sz="3200" dirty="0"/>
          </a:p>
        </p:txBody>
      </p:sp>
      <p:sp>
        <p:nvSpPr>
          <p:cNvPr id="4" name="Content Placeholder 3">
            <a:extLst>
              <a:ext uri="{FF2B5EF4-FFF2-40B4-BE49-F238E27FC236}">
                <a16:creationId xmlns:a16="http://schemas.microsoft.com/office/drawing/2014/main" id="{F2D5F3FB-1798-12F6-098A-8F2B59D8B9FC}"/>
              </a:ext>
            </a:extLst>
          </p:cNvPr>
          <p:cNvSpPr txBox="1">
            <a:spLocks/>
          </p:cNvSpPr>
          <p:nvPr/>
        </p:nvSpPr>
        <p:spPr>
          <a:xfrm>
            <a:off x="304800" y="762000"/>
            <a:ext cx="6748944" cy="5087166"/>
          </a:xfrm>
          <a:prstGeom prst="rect">
            <a:avLst/>
          </a:prstGeom>
        </p:spPr>
        <p:txBody>
          <a:bodyPr vert="horz" lIns="91440" tIns="45720" rIns="91440" bIns="45720" rtlCol="0" anchor="ctr">
            <a:normAutofit/>
          </a:bodyPr>
          <a:lst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fontAlgn="auto">
              <a:lnSpc>
                <a:spcPct val="150000"/>
              </a:lnSpc>
              <a:spcAft>
                <a:spcPts val="0"/>
              </a:spcAft>
            </a:pPr>
            <a:r>
              <a:rPr lang="en-US" sz="1800" b="0" dirty="0">
                <a:solidFill>
                  <a:srgbClr val="000000"/>
                </a:solidFill>
                <a:latin typeface="Arial" panose="020B0604020202020204" pitchFamily="34" charset="0"/>
                <a:cs typeface="Arial" panose="020B0604020202020204" pitchFamily="34" charset="0"/>
              </a:rPr>
              <a:t>Unit cohesion</a:t>
            </a:r>
          </a:p>
          <a:p>
            <a:pPr indent="-228600" fontAlgn="auto">
              <a:lnSpc>
                <a:spcPct val="150000"/>
              </a:lnSpc>
              <a:spcAft>
                <a:spcPts val="0"/>
              </a:spcAft>
            </a:pPr>
            <a:r>
              <a:rPr lang="en-US" sz="1800" b="0" dirty="0">
                <a:solidFill>
                  <a:srgbClr val="000000"/>
                </a:solidFill>
                <a:latin typeface="Arial" panose="020B0604020202020204" pitchFamily="34" charset="0"/>
                <a:cs typeface="Arial" panose="020B0604020202020204" pitchFamily="34" charset="0"/>
              </a:rPr>
              <a:t>Instill trust on food related events</a:t>
            </a:r>
          </a:p>
          <a:p>
            <a:pPr indent="-228600" fontAlgn="auto">
              <a:lnSpc>
                <a:spcPct val="150000"/>
              </a:lnSpc>
              <a:spcAft>
                <a:spcPts val="0"/>
              </a:spcAft>
            </a:pPr>
            <a:r>
              <a:rPr lang="en-US" sz="1800" b="0" dirty="0">
                <a:solidFill>
                  <a:srgbClr val="000000"/>
                </a:solidFill>
                <a:latin typeface="Arial" panose="020B0604020202020204" pitchFamily="34" charset="0"/>
                <a:cs typeface="Arial" panose="020B0604020202020204" pitchFamily="34" charset="0"/>
              </a:rPr>
              <a:t>Good reputation</a:t>
            </a:r>
          </a:p>
          <a:p>
            <a:pPr indent="-228600" fontAlgn="auto">
              <a:lnSpc>
                <a:spcPct val="150000"/>
              </a:lnSpc>
              <a:spcAft>
                <a:spcPts val="0"/>
              </a:spcAft>
            </a:pPr>
            <a:r>
              <a:rPr lang="en-US" sz="1800" b="0" dirty="0">
                <a:solidFill>
                  <a:srgbClr val="000000"/>
                </a:solidFill>
                <a:latin typeface="Arial" panose="020B0604020202020204" pitchFamily="34" charset="0"/>
                <a:cs typeface="Arial" panose="020B0604020202020204" pitchFamily="34" charset="0"/>
              </a:rPr>
              <a:t>Legal compliance –  no criminal prosecutions or civil</a:t>
            </a:r>
          </a:p>
          <a:p>
            <a:pPr indent="-228600" fontAlgn="auto">
              <a:lnSpc>
                <a:spcPct val="150000"/>
              </a:lnSpc>
              <a:spcAft>
                <a:spcPts val="0"/>
              </a:spcAft>
            </a:pPr>
            <a:r>
              <a:rPr lang="en-US" sz="1800" b="0" dirty="0">
                <a:solidFill>
                  <a:srgbClr val="000000"/>
                </a:solidFill>
                <a:latin typeface="Arial" panose="020B0604020202020204" pitchFamily="34" charset="0"/>
                <a:cs typeface="Arial" panose="020B0604020202020204" pitchFamily="34" charset="0"/>
              </a:rPr>
              <a:t>lawsuits</a:t>
            </a:r>
          </a:p>
          <a:p>
            <a:pPr indent="-228600" fontAlgn="auto">
              <a:lnSpc>
                <a:spcPct val="150000"/>
              </a:lnSpc>
              <a:spcAft>
                <a:spcPts val="0"/>
              </a:spcAft>
            </a:pPr>
            <a:r>
              <a:rPr lang="en-US" sz="1800" b="0" dirty="0">
                <a:solidFill>
                  <a:srgbClr val="000000"/>
                </a:solidFill>
                <a:latin typeface="Arial" panose="020B0604020202020204" pitchFamily="34" charset="0"/>
                <a:cs typeface="Arial" panose="020B0604020202020204" pitchFamily="34" charset="0"/>
              </a:rPr>
              <a:t>Pleasant working environment</a:t>
            </a:r>
          </a:p>
          <a:p>
            <a:pPr indent="-228600" fontAlgn="auto">
              <a:lnSpc>
                <a:spcPct val="150000"/>
              </a:lnSpc>
              <a:spcAft>
                <a:spcPts val="0"/>
              </a:spcAft>
            </a:pPr>
            <a:r>
              <a:rPr lang="en-US" sz="1800" b="0" dirty="0">
                <a:solidFill>
                  <a:srgbClr val="000000"/>
                </a:solidFill>
                <a:latin typeface="Arial" panose="020B0604020202020204" pitchFamily="34" charset="0"/>
                <a:cs typeface="Arial" panose="020B0604020202020204" pitchFamily="34" charset="0"/>
              </a:rPr>
              <a:t>Healthy employees</a:t>
            </a:r>
          </a:p>
          <a:p>
            <a:pPr marL="0" indent="0" fontAlgn="auto">
              <a:spcAft>
                <a:spcPts val="0"/>
              </a:spcAft>
              <a:buNone/>
              <a:defRPr/>
            </a:pPr>
            <a:endParaRPr lang="en-US" sz="1600" b="0" dirty="0"/>
          </a:p>
        </p:txBody>
      </p:sp>
    </p:spTree>
    <p:extLst>
      <p:ext uri="{BB962C8B-B14F-4D97-AF65-F5344CB8AC3E}">
        <p14:creationId xmlns:p14="http://schemas.microsoft.com/office/powerpoint/2010/main" val="2626819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47900" y="-34705"/>
            <a:ext cx="3708400" cy="457200"/>
          </a:xfrm>
        </p:spPr>
        <p:txBody>
          <a:bodyPr>
            <a:noAutofit/>
          </a:bodyPr>
          <a:lstStyle/>
          <a:p>
            <a:pPr algn="ctr" eaLnBrk="1" hangingPunct="1"/>
            <a:r>
              <a:rPr lang="en-US" altLang="en-US" sz="3200" b="1" dirty="0">
                <a:solidFill>
                  <a:srgbClr val="0070C0"/>
                </a:solidFill>
                <a:latin typeface="Arial" panose="020B0604020202020204" pitchFamily="34" charset="0"/>
                <a:cs typeface="Arial" panose="020B0604020202020204" pitchFamily="34" charset="0"/>
              </a:rPr>
              <a:t>SUMMARY</a:t>
            </a:r>
          </a:p>
        </p:txBody>
      </p:sp>
      <p:sp>
        <p:nvSpPr>
          <p:cNvPr id="44035" name="Rectangle 3"/>
          <p:cNvSpPr>
            <a:spLocks noGrp="1" noChangeArrowheads="1"/>
          </p:cNvSpPr>
          <p:nvPr>
            <p:ph idx="1"/>
          </p:nvPr>
        </p:nvSpPr>
        <p:spPr>
          <a:xfrm>
            <a:off x="152400" y="990600"/>
            <a:ext cx="7899400" cy="5257800"/>
          </a:xfrm>
        </p:spPr>
        <p:txBody>
          <a:bodyPr rtlCol="0">
            <a:normAutofit/>
          </a:bodyPr>
          <a:lstStyle/>
          <a:p>
            <a:pPr eaLnBrk="1" fontAlgn="auto" hangingPunct="1">
              <a:lnSpc>
                <a:spcPct val="90000"/>
              </a:lnSpc>
              <a:spcBef>
                <a:spcPct val="10000"/>
              </a:spcBef>
              <a:spcAft>
                <a:spcPts val="0"/>
              </a:spcAft>
              <a:buFont typeface="Wingdings" pitchFamily="2" charset="2"/>
              <a:buChar char="§"/>
              <a:defRPr/>
            </a:pPr>
            <a:r>
              <a:rPr lang="en-US" sz="2000" dirty="0">
                <a:solidFill>
                  <a:srgbClr val="000000"/>
                </a:solidFill>
                <a:latin typeface="Arial" panose="020B0604020202020204" pitchFamily="34" charset="0"/>
                <a:cs typeface="Arial" panose="020B0604020202020204" pitchFamily="34" charset="0"/>
              </a:rPr>
              <a:t>Practice good personal hygiene.</a:t>
            </a:r>
          </a:p>
          <a:p>
            <a:pPr eaLnBrk="1" fontAlgn="auto" hangingPunct="1">
              <a:lnSpc>
                <a:spcPct val="90000"/>
              </a:lnSpc>
              <a:spcBef>
                <a:spcPct val="10000"/>
              </a:spcBef>
              <a:spcAft>
                <a:spcPts val="0"/>
              </a:spcAft>
              <a:buFont typeface="Wingdings" pitchFamily="2" charset="2"/>
              <a:buChar char="§"/>
              <a:defRPr/>
            </a:pPr>
            <a:endParaRPr lang="en-US" sz="2000" dirty="0">
              <a:solidFill>
                <a:srgbClr val="000000"/>
              </a:solidFill>
              <a:latin typeface="Arial" panose="020B0604020202020204" pitchFamily="34" charset="0"/>
              <a:cs typeface="Arial" panose="020B0604020202020204" pitchFamily="34" charset="0"/>
            </a:endParaRPr>
          </a:p>
          <a:p>
            <a:pPr eaLnBrk="1" fontAlgn="auto" hangingPunct="1">
              <a:lnSpc>
                <a:spcPct val="90000"/>
              </a:lnSpc>
              <a:spcBef>
                <a:spcPct val="10000"/>
              </a:spcBef>
              <a:spcAft>
                <a:spcPts val="0"/>
              </a:spcAft>
              <a:buFont typeface="Wingdings" pitchFamily="2" charset="2"/>
              <a:buChar char="§"/>
              <a:defRPr/>
            </a:pPr>
            <a:r>
              <a:rPr lang="en-US" sz="2000" dirty="0">
                <a:solidFill>
                  <a:srgbClr val="000000"/>
                </a:solidFill>
                <a:latin typeface="Arial" panose="020B0604020202020204" pitchFamily="34" charset="0"/>
                <a:cs typeface="Arial" panose="020B0604020202020204" pitchFamily="34" charset="0"/>
              </a:rPr>
              <a:t>Learn to use food thermometers.</a:t>
            </a:r>
          </a:p>
          <a:p>
            <a:pPr eaLnBrk="1" fontAlgn="auto" hangingPunct="1">
              <a:lnSpc>
                <a:spcPct val="90000"/>
              </a:lnSpc>
              <a:spcBef>
                <a:spcPct val="10000"/>
              </a:spcBef>
              <a:spcAft>
                <a:spcPts val="0"/>
              </a:spcAft>
              <a:buFont typeface="Wingdings" pitchFamily="2" charset="2"/>
              <a:buChar char="§"/>
              <a:defRPr/>
            </a:pPr>
            <a:endParaRPr lang="en-US" sz="2000" dirty="0">
              <a:solidFill>
                <a:srgbClr val="000000"/>
              </a:solidFill>
              <a:latin typeface="Arial" panose="020B0604020202020204" pitchFamily="34" charset="0"/>
              <a:cs typeface="Arial" panose="020B0604020202020204" pitchFamily="34" charset="0"/>
            </a:endParaRPr>
          </a:p>
          <a:p>
            <a:pPr eaLnBrk="1" fontAlgn="auto" hangingPunct="1">
              <a:lnSpc>
                <a:spcPct val="90000"/>
              </a:lnSpc>
              <a:spcBef>
                <a:spcPct val="10000"/>
              </a:spcBef>
              <a:spcAft>
                <a:spcPts val="0"/>
              </a:spcAft>
              <a:buFont typeface="Wingdings" pitchFamily="2" charset="2"/>
              <a:buChar char="§"/>
              <a:defRPr/>
            </a:pPr>
            <a:r>
              <a:rPr lang="en-US" sz="2000" dirty="0">
                <a:solidFill>
                  <a:srgbClr val="000000"/>
                </a:solidFill>
                <a:latin typeface="Arial" panose="020B0604020202020204" pitchFamily="34" charset="0"/>
                <a:cs typeface="Arial" panose="020B0604020202020204" pitchFamily="34" charset="0"/>
              </a:rPr>
              <a:t>Know temperatures for handling food.</a:t>
            </a:r>
          </a:p>
          <a:p>
            <a:pPr eaLnBrk="1" fontAlgn="auto" hangingPunct="1">
              <a:lnSpc>
                <a:spcPct val="90000"/>
              </a:lnSpc>
              <a:spcBef>
                <a:spcPct val="10000"/>
              </a:spcBef>
              <a:spcAft>
                <a:spcPts val="0"/>
              </a:spcAft>
              <a:buFont typeface="Wingdings" pitchFamily="2" charset="2"/>
              <a:buChar char="§"/>
              <a:defRPr/>
            </a:pPr>
            <a:endParaRPr lang="en-US" sz="2000" dirty="0">
              <a:solidFill>
                <a:srgbClr val="000000"/>
              </a:solidFill>
              <a:latin typeface="Arial" panose="020B0604020202020204" pitchFamily="34" charset="0"/>
              <a:cs typeface="Arial" panose="020B0604020202020204" pitchFamily="34" charset="0"/>
            </a:endParaRPr>
          </a:p>
          <a:p>
            <a:pPr eaLnBrk="1" fontAlgn="auto" hangingPunct="1">
              <a:lnSpc>
                <a:spcPct val="90000"/>
              </a:lnSpc>
              <a:spcBef>
                <a:spcPct val="10000"/>
              </a:spcBef>
              <a:spcAft>
                <a:spcPts val="0"/>
              </a:spcAft>
              <a:buFont typeface="Wingdings" pitchFamily="2" charset="2"/>
              <a:buChar char="§"/>
              <a:defRPr/>
            </a:pPr>
            <a:r>
              <a:rPr lang="en-US" sz="2000" dirty="0">
                <a:solidFill>
                  <a:srgbClr val="000000"/>
                </a:solidFill>
                <a:latin typeface="Arial" panose="020B0604020202020204" pitchFamily="34" charset="0"/>
                <a:cs typeface="Arial" panose="020B0604020202020204" pitchFamily="34" charset="0"/>
              </a:rPr>
              <a:t>Keep hot food HOT and cold food COLD!</a:t>
            </a:r>
          </a:p>
          <a:p>
            <a:pPr eaLnBrk="1" fontAlgn="auto" hangingPunct="1">
              <a:lnSpc>
                <a:spcPct val="90000"/>
              </a:lnSpc>
              <a:spcBef>
                <a:spcPct val="10000"/>
              </a:spcBef>
              <a:spcAft>
                <a:spcPts val="0"/>
              </a:spcAft>
              <a:buFont typeface="Wingdings" pitchFamily="2" charset="2"/>
              <a:buChar char="§"/>
              <a:defRPr/>
            </a:pPr>
            <a:endParaRPr lang="en-US" sz="2000" dirty="0">
              <a:solidFill>
                <a:srgbClr val="000000"/>
              </a:solidFill>
              <a:latin typeface="Arial" panose="020B0604020202020204" pitchFamily="34" charset="0"/>
              <a:cs typeface="Arial" panose="020B0604020202020204" pitchFamily="34" charset="0"/>
            </a:endParaRPr>
          </a:p>
          <a:p>
            <a:pPr eaLnBrk="1" fontAlgn="auto" hangingPunct="1">
              <a:lnSpc>
                <a:spcPct val="90000"/>
              </a:lnSpc>
              <a:spcBef>
                <a:spcPct val="10000"/>
              </a:spcBef>
              <a:spcAft>
                <a:spcPts val="0"/>
              </a:spcAft>
              <a:buFont typeface="Wingdings" pitchFamily="2" charset="2"/>
              <a:buChar char="§"/>
              <a:defRPr/>
            </a:pPr>
            <a:r>
              <a:rPr lang="en-US" sz="2000" dirty="0">
                <a:solidFill>
                  <a:srgbClr val="000000"/>
                </a:solidFill>
                <a:latin typeface="Arial" panose="020B0604020202020204" pitchFamily="34" charset="0"/>
                <a:cs typeface="Arial" panose="020B0604020202020204" pitchFamily="34" charset="0"/>
              </a:rPr>
              <a:t>Limit time spent in the temp. danger zone.</a:t>
            </a:r>
          </a:p>
          <a:p>
            <a:pPr eaLnBrk="1" fontAlgn="auto" hangingPunct="1">
              <a:lnSpc>
                <a:spcPct val="90000"/>
              </a:lnSpc>
              <a:spcBef>
                <a:spcPct val="10000"/>
              </a:spcBef>
              <a:spcAft>
                <a:spcPts val="0"/>
              </a:spcAft>
              <a:buFont typeface="Wingdings" pitchFamily="2" charset="2"/>
              <a:buNone/>
              <a:defRPr/>
            </a:pPr>
            <a:r>
              <a:rPr lang="en-US" sz="2000" dirty="0">
                <a:solidFill>
                  <a:srgbClr val="000000"/>
                </a:solidFill>
                <a:latin typeface="Arial" panose="020B0604020202020204" pitchFamily="34" charset="0"/>
                <a:cs typeface="Arial" panose="020B0604020202020204" pitchFamily="34" charset="0"/>
              </a:rPr>
              <a:t>	 (42° F. to 134° F.)</a:t>
            </a:r>
          </a:p>
          <a:p>
            <a:pPr eaLnBrk="1" fontAlgn="auto" hangingPunct="1">
              <a:lnSpc>
                <a:spcPct val="90000"/>
              </a:lnSpc>
              <a:spcBef>
                <a:spcPct val="10000"/>
              </a:spcBef>
              <a:spcAft>
                <a:spcPts val="0"/>
              </a:spcAft>
              <a:buFont typeface="Wingdings" pitchFamily="2" charset="2"/>
              <a:buChar char="§"/>
              <a:defRPr/>
            </a:pPr>
            <a:endParaRPr lang="en-US" sz="2000" dirty="0">
              <a:solidFill>
                <a:srgbClr val="000000"/>
              </a:solidFill>
              <a:latin typeface="Arial" panose="020B0604020202020204" pitchFamily="34" charset="0"/>
              <a:cs typeface="Arial" panose="020B0604020202020204" pitchFamily="34" charset="0"/>
            </a:endParaRPr>
          </a:p>
          <a:p>
            <a:pPr eaLnBrk="1" fontAlgn="auto" hangingPunct="1">
              <a:lnSpc>
                <a:spcPct val="90000"/>
              </a:lnSpc>
              <a:spcBef>
                <a:spcPct val="10000"/>
              </a:spcBef>
              <a:spcAft>
                <a:spcPts val="0"/>
              </a:spcAft>
              <a:buFont typeface="Wingdings" pitchFamily="2" charset="2"/>
              <a:buChar char="§"/>
              <a:defRPr/>
            </a:pPr>
            <a:r>
              <a:rPr lang="en-US" sz="2000" dirty="0">
                <a:solidFill>
                  <a:srgbClr val="000000"/>
                </a:solidFill>
                <a:latin typeface="Arial" panose="020B0604020202020204" pitchFamily="34" charset="0"/>
                <a:cs typeface="Arial" panose="020B0604020202020204" pitchFamily="34" charset="0"/>
              </a:rPr>
              <a:t>Properly clean and sanitize to prevent contamination.</a:t>
            </a:r>
          </a:p>
        </p:txBody>
      </p:sp>
      <p:pic>
        <p:nvPicPr>
          <p:cNvPr id="88068" name="Picture 4" descr="foodsafe plane p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685800"/>
            <a:ext cx="3911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2E49388-9F9C-4FBF-368A-56A1EB4DB18F}"/>
              </a:ext>
            </a:extLst>
          </p:cNvPr>
          <p:cNvSpPr>
            <a:spLocks noGrp="1" noChangeArrowheads="1"/>
          </p:cNvSpPr>
          <p:nvPr>
            <p:ph type="title"/>
          </p:nvPr>
        </p:nvSpPr>
        <p:spPr>
          <a:xfrm>
            <a:off x="2667000" y="-152400"/>
            <a:ext cx="3552825" cy="598488"/>
          </a:xfrm>
        </p:spPr>
        <p:txBody>
          <a:bodyPr>
            <a:noAutofit/>
          </a:bodyPr>
          <a:lstStyle/>
          <a:p>
            <a:pPr algn="ctr" eaLnBrk="1" hangingPunct="1"/>
            <a:r>
              <a:rPr lang="en-US" altLang="en-US" sz="3200" b="1" dirty="0">
                <a:solidFill>
                  <a:srgbClr val="0070C0"/>
                </a:solidFill>
                <a:latin typeface="Arial" panose="020B0604020202020204" pitchFamily="34" charset="0"/>
                <a:cs typeface="Arial" panose="020B0604020202020204" pitchFamily="34" charset="0"/>
              </a:rPr>
              <a:t>REMEMBER</a:t>
            </a:r>
          </a:p>
        </p:txBody>
      </p:sp>
      <p:pic>
        <p:nvPicPr>
          <p:cNvPr id="7" name="Picture 6">
            <a:extLst>
              <a:ext uri="{FF2B5EF4-FFF2-40B4-BE49-F238E27FC236}">
                <a16:creationId xmlns:a16="http://schemas.microsoft.com/office/drawing/2014/main" id="{BABB288C-8175-9C59-8977-FF8144E1AF8D}"/>
              </a:ext>
            </a:extLst>
          </p:cNvPr>
          <p:cNvPicPr>
            <a:picLocks noChangeAspect="1"/>
          </p:cNvPicPr>
          <p:nvPr/>
        </p:nvPicPr>
        <p:blipFill>
          <a:blip r:embed="rId2"/>
          <a:stretch>
            <a:fillRect/>
          </a:stretch>
        </p:blipFill>
        <p:spPr>
          <a:xfrm>
            <a:off x="1219200" y="2127942"/>
            <a:ext cx="6980525" cy="3359187"/>
          </a:xfrm>
          <a:prstGeom prst="rect">
            <a:avLst/>
          </a:prstGeom>
        </p:spPr>
      </p:pic>
      <p:pic>
        <p:nvPicPr>
          <p:cNvPr id="8" name="Picture 5" descr="Chef2">
            <a:extLst>
              <a:ext uri="{FF2B5EF4-FFF2-40B4-BE49-F238E27FC236}">
                <a16:creationId xmlns:a16="http://schemas.microsoft.com/office/drawing/2014/main" id="{FA2E8393-0F08-99A0-5A66-D7DCD4998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62" y="609600"/>
            <a:ext cx="13779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389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52FDA1-5B7C-D4F8-23A7-C2FB5EA73975}"/>
              </a:ext>
            </a:extLst>
          </p:cNvPr>
          <p:cNvSpPr/>
          <p:nvPr/>
        </p:nvSpPr>
        <p:spPr>
          <a:xfrm>
            <a:off x="990600" y="0"/>
            <a:ext cx="7620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a:solidFill>
                  <a:srgbClr val="0070C0"/>
                </a:solidFill>
                <a:latin typeface="Arial" panose="020B0604020202020204" pitchFamily="34" charset="0"/>
                <a:cs typeface="Arial" panose="020B0604020202020204" pitchFamily="34" charset="0"/>
              </a:rPr>
              <a:t>FOODBORNE ILLNESS OVERVIEW</a:t>
            </a:r>
          </a:p>
        </p:txBody>
      </p:sp>
      <p:pic>
        <p:nvPicPr>
          <p:cNvPr id="7" name="Picture 6">
            <a:extLst>
              <a:ext uri="{FF2B5EF4-FFF2-40B4-BE49-F238E27FC236}">
                <a16:creationId xmlns:a16="http://schemas.microsoft.com/office/drawing/2014/main" id="{E8E5C29B-3138-6A1A-AF6C-5B7278FDD632}"/>
              </a:ext>
            </a:extLst>
          </p:cNvPr>
          <p:cNvPicPr>
            <a:picLocks noChangeAspect="1"/>
          </p:cNvPicPr>
          <p:nvPr/>
        </p:nvPicPr>
        <p:blipFill>
          <a:blip r:embed="rId2"/>
          <a:stretch>
            <a:fillRect/>
          </a:stretch>
        </p:blipFill>
        <p:spPr>
          <a:xfrm>
            <a:off x="495300" y="784026"/>
            <a:ext cx="8153400" cy="5289948"/>
          </a:xfrm>
          <a:prstGeom prst="rect">
            <a:avLst/>
          </a:prstGeom>
        </p:spPr>
      </p:pic>
    </p:spTree>
    <p:extLst>
      <p:ext uri="{BB962C8B-B14F-4D97-AF65-F5344CB8AC3E}">
        <p14:creationId xmlns:p14="http://schemas.microsoft.com/office/powerpoint/2010/main" val="305748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64125" y="1600200"/>
            <a:ext cx="1971675" cy="2547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ts val="600"/>
              </a:spcAft>
              <a:buNone/>
            </a:pPr>
            <a:r>
              <a:rPr lang="en-US" altLang="en-US" sz="3100" kern="1200" dirty="0">
                <a:solidFill>
                  <a:srgbClr val="0B0506"/>
                </a:solidFill>
                <a:latin typeface="Arial" panose="020B0604020202020204" pitchFamily="34" charset="0"/>
                <a:ea typeface="+mj-ea"/>
              </a:rPr>
              <a:t>What’s Wrong With This Picture?</a:t>
            </a:r>
          </a:p>
        </p:txBody>
      </p:sp>
      <p:pic>
        <p:nvPicPr>
          <p:cNvPr id="10242" name="Picture 2" descr="Whats Wro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82987" y="1228346"/>
            <a:ext cx="5085525" cy="4398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082396C-7512-83CD-75B4-02E5F1E9252C}"/>
              </a:ext>
            </a:extLst>
          </p:cNvPr>
          <p:cNvSpPr/>
          <p:nvPr/>
        </p:nvSpPr>
        <p:spPr>
          <a:xfrm>
            <a:off x="1183560" y="2263"/>
            <a:ext cx="7467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a:solidFill>
                  <a:srgbClr val="0070C0"/>
                </a:solidFill>
                <a:latin typeface="Arial" panose="020B0604020202020204" pitchFamily="34" charset="0"/>
                <a:cs typeface="Arial" panose="020B0604020202020204" pitchFamily="34" charset="0"/>
              </a:rPr>
              <a:t>FOODBORNE ILLNESS OVERVIEW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05300" y="841659"/>
            <a:ext cx="782093" cy="757106"/>
          </a:xfrm>
          <a:prstGeom prst="rect">
            <a:avLst/>
          </a:prstGeom>
        </p:spPr>
      </p:pic>
      <p:pic>
        <p:nvPicPr>
          <p:cNvPr id="9" name="Picture 8"/>
          <p:cNvPicPr>
            <a:picLocks noChangeAspect="1"/>
          </p:cNvPicPr>
          <p:nvPr/>
        </p:nvPicPr>
        <p:blipFill>
          <a:blip r:embed="rId3"/>
          <a:stretch>
            <a:fillRect/>
          </a:stretch>
        </p:blipFill>
        <p:spPr>
          <a:xfrm>
            <a:off x="164739" y="365816"/>
            <a:ext cx="347951" cy="325193"/>
          </a:xfrm>
          <a:prstGeom prst="rect">
            <a:avLst/>
          </a:prstGeom>
        </p:spPr>
      </p:pic>
      <p:sp>
        <p:nvSpPr>
          <p:cNvPr id="2" name="Rectangle 1">
            <a:extLst>
              <a:ext uri="{FF2B5EF4-FFF2-40B4-BE49-F238E27FC236}">
                <a16:creationId xmlns:a16="http://schemas.microsoft.com/office/drawing/2014/main" id="{CE76085F-DB08-D3A2-A96E-CB31922FAD1A}"/>
              </a:ext>
            </a:extLst>
          </p:cNvPr>
          <p:cNvSpPr>
            <a:spLocks noChangeArrowheads="1"/>
          </p:cNvSpPr>
          <p:nvPr/>
        </p:nvSpPr>
        <p:spPr bwMode="auto">
          <a:xfrm>
            <a:off x="200546" y="1598765"/>
            <a:ext cx="8867254" cy="3416320"/>
          </a:xfrm>
          <a:prstGeom prst="rect">
            <a:avLst/>
          </a:prstGeom>
          <a:solidFill>
            <a:schemeClr val="bg1"/>
          </a:solidFill>
          <a:ln>
            <a:noFill/>
          </a:ln>
        </p:spPr>
        <p:txBody>
          <a:bodyPr wrap="square" lIns="0" rIns="0"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2400" b="0" i="1" dirty="0">
                <a:solidFill>
                  <a:srgbClr val="0B0506"/>
                </a:solidFill>
                <a:latin typeface="Arial" panose="020B0604020202020204" pitchFamily="34" charset="0"/>
              </a:rPr>
              <a:t>Something to think about? </a:t>
            </a:r>
          </a:p>
          <a:p>
            <a:pPr eaLnBrk="1" hangingPunct="1">
              <a:spcBef>
                <a:spcPct val="0"/>
              </a:spcBef>
              <a:buNone/>
            </a:pPr>
            <a:endParaRPr lang="en-US" sz="2400" b="0" i="1" dirty="0">
              <a:solidFill>
                <a:srgbClr val="0B0506"/>
              </a:solidFill>
              <a:latin typeface="Arial" panose="020B0604020202020204" pitchFamily="34" charset="0"/>
            </a:endParaRPr>
          </a:p>
          <a:p>
            <a:pPr marL="342900" indent="-342900" eaLnBrk="1" hangingPunct="1">
              <a:spcBef>
                <a:spcPct val="0"/>
              </a:spcBef>
            </a:pPr>
            <a:r>
              <a:rPr lang="en-US" sz="2400" b="0" dirty="0">
                <a:solidFill>
                  <a:srgbClr val="0B0506"/>
                </a:solidFill>
                <a:latin typeface="Arial" panose="020B0604020202020204" pitchFamily="34" charset="0"/>
              </a:rPr>
              <a:t>CDC estimates that each year 1 in 6 Americans get sick from contaminated food or beverages and 3,000 die from foodborne illness</a:t>
            </a:r>
          </a:p>
          <a:p>
            <a:pPr marL="342900" indent="-342900" eaLnBrk="1" hangingPunct="1">
              <a:spcBef>
                <a:spcPct val="0"/>
              </a:spcBef>
            </a:pPr>
            <a:endParaRPr lang="en-US" altLang="en-US" sz="2400" b="0" dirty="0">
              <a:solidFill>
                <a:srgbClr val="0B0506"/>
              </a:solidFill>
              <a:latin typeface="Arial" panose="020B0604020202020204" pitchFamily="34" charset="0"/>
            </a:endParaRPr>
          </a:p>
          <a:p>
            <a:pPr marL="342900" indent="-342900" eaLnBrk="1" hangingPunct="1">
              <a:spcBef>
                <a:spcPct val="0"/>
              </a:spcBef>
            </a:pPr>
            <a:r>
              <a:rPr lang="en-US" sz="2400" b="0" dirty="0">
                <a:solidFill>
                  <a:srgbClr val="0B0506"/>
                </a:solidFill>
                <a:latin typeface="Arial" panose="020B0604020202020204" pitchFamily="34" charset="0"/>
              </a:rPr>
              <a:t>The U.S. Department of Agriculture (USDA) estimates that foodborne illnesses cost the United States more than $15.6 billion each year.</a:t>
            </a:r>
            <a:endParaRPr lang="en-US" altLang="en-US" sz="2400" dirty="0">
              <a:solidFill>
                <a:srgbClr val="0B0506"/>
              </a:solidFill>
              <a:latin typeface="Arial" panose="020B0604020202020204" pitchFamily="34" charset="0"/>
            </a:endParaRPr>
          </a:p>
        </p:txBody>
      </p:sp>
      <p:sp>
        <p:nvSpPr>
          <p:cNvPr id="3" name="Rectangle 2">
            <a:extLst>
              <a:ext uri="{FF2B5EF4-FFF2-40B4-BE49-F238E27FC236}">
                <a16:creationId xmlns:a16="http://schemas.microsoft.com/office/drawing/2014/main" id="{4129A958-7A50-8578-7ACE-14050B2AA0E1}"/>
              </a:ext>
            </a:extLst>
          </p:cNvPr>
          <p:cNvSpPr/>
          <p:nvPr/>
        </p:nvSpPr>
        <p:spPr>
          <a:xfrm>
            <a:off x="1090873" y="27160"/>
            <a:ext cx="7086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a:solidFill>
                  <a:srgbClr val="0070C0"/>
                </a:solidFill>
                <a:latin typeface="Arial" panose="020B0604020202020204" pitchFamily="34" charset="0"/>
                <a:cs typeface="Arial" panose="020B0604020202020204" pitchFamily="34" charset="0"/>
              </a:rPr>
              <a:t>FOODBORNE ILLNESS OVERVIEW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4038600"/>
            <a:ext cx="8458200" cy="2038340"/>
          </a:xfrm>
        </p:spPr>
        <p:txBody>
          <a:bodyPr vert="horz" lIns="91440" tIns="45720" rIns="91440" bIns="45720" rtlCol="0" anchor="t">
            <a:normAutofit/>
          </a:bodyPr>
          <a:lstStyle/>
          <a:p>
            <a:pPr indent="-228600" eaLnBrk="1" hangingPunct="1">
              <a:lnSpc>
                <a:spcPct val="90000"/>
              </a:lnSpc>
            </a:pPr>
            <a:r>
              <a:rPr lang="en-US" dirty="0">
                <a:latin typeface="Arial" panose="020B0604020202020204" pitchFamily="34" charset="0"/>
                <a:cs typeface="Arial" panose="020B0604020202020204" pitchFamily="34" charset="0"/>
              </a:rPr>
              <a:t>Two or more people have the same symptoms after eating the same food</a:t>
            </a:r>
          </a:p>
          <a:p>
            <a:pPr indent="-228600" eaLnBrk="1" hangingPunct="1">
              <a:lnSpc>
                <a:spcPct val="90000"/>
              </a:lnSpc>
            </a:pPr>
            <a:r>
              <a:rPr lang="en-US" dirty="0">
                <a:latin typeface="Arial" panose="020B0604020202020204" pitchFamily="34" charset="0"/>
                <a:cs typeface="Arial" panose="020B0604020202020204" pitchFamily="34" charset="0"/>
              </a:rPr>
              <a:t>An investigation is conducted by state and local regulatory authorities</a:t>
            </a:r>
          </a:p>
          <a:p>
            <a:pPr indent="-228600" eaLnBrk="1" hangingPunct="1">
              <a:lnSpc>
                <a:spcPct val="90000"/>
              </a:lnSpc>
            </a:pPr>
            <a:r>
              <a:rPr lang="en-US" dirty="0">
                <a:latin typeface="Arial" panose="020B0604020202020204" pitchFamily="34" charset="0"/>
                <a:cs typeface="Arial" panose="020B0604020202020204" pitchFamily="34" charset="0"/>
              </a:rPr>
              <a:t>The outbreak is confirmed by laboratory analysis</a:t>
            </a:r>
          </a:p>
          <a:p>
            <a:pPr marL="0" indent="-228600" eaLnBrk="1" hangingPunct="1">
              <a:lnSpc>
                <a:spcPct val="90000"/>
              </a:lnSpc>
              <a:defRPr/>
            </a:pPr>
            <a:endParaRPr lang="en-US" sz="1600" dirty="0"/>
          </a:p>
        </p:txBody>
      </p:sp>
      <p:pic>
        <p:nvPicPr>
          <p:cNvPr id="3" name="Picture 2"/>
          <p:cNvPicPr>
            <a:picLocks noChangeAspect="1"/>
          </p:cNvPicPr>
          <p:nvPr/>
        </p:nvPicPr>
        <p:blipFill rotWithShape="1">
          <a:blip r:embed="rId2"/>
          <a:srcRect l="6255" r="9960" b="1"/>
          <a:stretch/>
        </p:blipFill>
        <p:spPr>
          <a:xfrm>
            <a:off x="0" y="605473"/>
            <a:ext cx="9144000" cy="310514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Rectangle 5">
            <a:extLst>
              <a:ext uri="{FF2B5EF4-FFF2-40B4-BE49-F238E27FC236}">
                <a16:creationId xmlns:a16="http://schemas.microsoft.com/office/drawing/2014/main" id="{68E589DB-0891-EBB4-299B-4166D21B8005}"/>
              </a:ext>
            </a:extLst>
          </p:cNvPr>
          <p:cNvSpPr txBox="1">
            <a:spLocks noChangeArrowheads="1"/>
          </p:cNvSpPr>
          <p:nvPr/>
        </p:nvSpPr>
        <p:spPr>
          <a:xfrm>
            <a:off x="609600" y="20021"/>
            <a:ext cx="8153400" cy="564333"/>
          </a:xfrm>
          <a:prstGeom prst="rect">
            <a:avLst/>
          </a:prstGeom>
        </p:spPr>
        <p:txBody>
          <a:bodyPr anchor="t">
            <a:noAutofit/>
          </a:bodyPr>
          <a:lstStyle>
            <a:lvl1pPr algn="ctr" defTabSz="914378" rtl="0" eaLnBrk="1" latinLnBrk="0" hangingPunct="1">
              <a:spcBef>
                <a:spcPct val="0"/>
              </a:spcBef>
              <a:buNone/>
              <a:defRPr sz="2800" b="1" kern="1200" baseline="0">
                <a:solidFill>
                  <a:srgbClr val="283446"/>
                </a:solidFill>
                <a:latin typeface="+mj-lt"/>
                <a:ea typeface="+mj-ea"/>
                <a:cs typeface="+mj-cs"/>
              </a:defRPr>
            </a:lvl1pPr>
          </a:lstStyle>
          <a:p>
            <a:pPr fontAlgn="auto">
              <a:spcAft>
                <a:spcPts val="0"/>
              </a:spcAft>
            </a:pPr>
            <a:r>
              <a:rPr lang="en-US" altLang="en-US" sz="3200" dirty="0">
                <a:solidFill>
                  <a:srgbClr val="0070C0"/>
                </a:solidFill>
                <a:latin typeface="Arial" panose="020B0604020202020204" pitchFamily="34" charset="0"/>
                <a:cs typeface="Arial" panose="020B0604020202020204" pitchFamily="34" charset="0"/>
              </a:rPr>
              <a:t>WHAT CONSITUTES AN OUTBREAK</a:t>
            </a:r>
          </a:p>
        </p:txBody>
      </p:sp>
    </p:spTree>
    <p:extLst>
      <p:ext uri="{BB962C8B-B14F-4D97-AF65-F5344CB8AC3E}">
        <p14:creationId xmlns:p14="http://schemas.microsoft.com/office/powerpoint/2010/main" val="2549673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3100"/>
            <a:ext cx="86106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605944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70634"/>
            <a:ext cx="4953000" cy="168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3" y="3937434"/>
            <a:ext cx="102494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775" y="4251323"/>
            <a:ext cx="3757654" cy="18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9446" y="3181349"/>
            <a:ext cx="2006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3475" y="4895850"/>
            <a:ext cx="36671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B1F180D-0B7D-E5EA-8A14-F4A084A6C17E}"/>
              </a:ext>
            </a:extLst>
          </p:cNvPr>
          <p:cNvSpPr/>
          <p:nvPr/>
        </p:nvSpPr>
        <p:spPr>
          <a:xfrm>
            <a:off x="1066800" y="6618"/>
            <a:ext cx="7086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a:solidFill>
                  <a:srgbClr val="0070C0"/>
                </a:solidFill>
                <a:latin typeface="Arial" panose="020B0604020202020204" pitchFamily="34" charset="0"/>
                <a:cs typeface="Arial" panose="020B0604020202020204" pitchFamily="34" charset="0"/>
              </a:rPr>
              <a:t>FOODBORNE ILLNESS OVERVIEW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_Office Theme">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7EBAE7CE9A9844A7651EB78783BD0C" ma:contentTypeVersion="2" ma:contentTypeDescription="Create a new document." ma:contentTypeScope="" ma:versionID="19fe0142a08572db825cb342f9af757d">
  <xsd:schema xmlns:xsd="http://www.w3.org/2001/XMLSchema" xmlns:xs="http://www.w3.org/2001/XMLSchema" xmlns:p="http://schemas.microsoft.com/office/2006/metadata/properties" xmlns:ns3="8403558c-1fec-4b93-bddd-3e22188c0a58" targetNamespace="http://schemas.microsoft.com/office/2006/metadata/properties" ma:root="true" ma:fieldsID="a89681eab49d30df3c6023e13b1b0d55" ns3:_="">
    <xsd:import namespace="8403558c-1fec-4b93-bddd-3e22188c0a5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3558c-1fec-4b93-bddd-3e22188c0a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D79D1E-7939-4A1F-9B35-D3FCB13BB0C7}">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dcmitype/"/>
    <ds:schemaRef ds:uri="8403558c-1fec-4b93-bddd-3e22188c0a58"/>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39CAFD84-B764-48D8-B2D7-AE03AA660C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03558c-1fec-4b93-bddd-3e22188c0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9A93BE-40A7-4F79-B94A-84283539D6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12116</TotalTime>
  <Words>2621</Words>
  <Application>Microsoft Office PowerPoint</Application>
  <PresentationFormat>On-screen Show (4:3)</PresentationFormat>
  <Paragraphs>395</Paragraphs>
  <Slides>49</Slides>
  <Notes>7</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61" baseType="lpstr">
      <vt:lpstr>archivo_narrowBold</vt:lpstr>
      <vt:lpstr>Arial</vt:lpstr>
      <vt:lpstr>Calibri</vt:lpstr>
      <vt:lpstr>Franklin Gothic Book</vt:lpstr>
      <vt:lpstr>Franklin Gothic Medium</vt:lpstr>
      <vt:lpstr>Times New Roman</vt:lpstr>
      <vt:lpstr>Wingdings</vt:lpstr>
      <vt:lpstr>Wingdings 2</vt:lpstr>
      <vt:lpstr>2_Office Theme</vt:lpstr>
      <vt:lpstr>1_Office Theme</vt:lpstr>
      <vt:lpstr>3_Office Theme</vt:lpstr>
      <vt:lpstr>Slide</vt:lpstr>
      <vt:lpstr> FOOD SAFETY TRAINING   </vt:lpstr>
      <vt:lpstr>DISCLAIMER</vt:lpstr>
      <vt:lpstr>REFERENCE</vt:lpstr>
      <vt:lpstr>TRAINING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FOOD SAFETY HAZARDS</vt:lpstr>
      <vt:lpstr>MICROBIOLOGICAL HAZARDS </vt:lpstr>
      <vt:lpstr>MICROBIOLOGICAL HAZARDS </vt:lpstr>
      <vt:lpstr>MICROBIOLOGICAL HAZARDS </vt:lpstr>
      <vt:lpstr>MICROBIOLOGICAL HAZARDS </vt:lpstr>
      <vt:lpstr>MICROBIOLOGICAL HAZARDS </vt:lpstr>
      <vt:lpstr>Chemical, Physical, and Allergens hazards </vt:lpstr>
      <vt:lpstr>FOODBORNE ILLNESS RISK FACTORS</vt:lpstr>
      <vt:lpstr>POOR PERSONAL HYGIENE</vt:lpstr>
      <vt:lpstr>POOR PERSONAL HYGIENE</vt:lpstr>
      <vt:lpstr>PowerPoint Presentation</vt:lpstr>
      <vt:lpstr>PowerPoint Presentation</vt:lpstr>
      <vt:lpstr>PowerPoint Presentation</vt:lpstr>
      <vt:lpstr>Minimize Bare-Hand Contact by Using Suitable Utensils</vt:lpstr>
      <vt:lpstr>POOR PERSONAL HYGIENE</vt:lpstr>
      <vt:lpstr>POOR PERSONAL HYGIENE</vt:lpstr>
      <vt:lpstr>POOR PERSONAL HYGIENE</vt:lpstr>
      <vt:lpstr>TIME &amp; TEMPERATURE CONTROLS</vt:lpstr>
      <vt:lpstr>PowerPoint Presentation</vt:lpstr>
      <vt:lpstr>TEMPERATURE CONTROLS</vt:lpstr>
      <vt:lpstr>PowerPoint Presentation</vt:lpstr>
      <vt:lpstr>USING A FOOD THERMOMETER</vt:lpstr>
      <vt:lpstr>THERMOMETER CALIBRATION</vt:lpstr>
      <vt:lpstr>TEMPERATURE CONTROLS</vt:lpstr>
      <vt:lpstr>TEMPERATURE CONTROLS</vt:lpstr>
      <vt:lpstr>TEMPERATURE CONTROLS</vt:lpstr>
      <vt:lpstr>THAWING  FROZEN FOOD </vt:lpstr>
      <vt:lpstr>CLEANING VS SANITIZING</vt:lpstr>
      <vt:lpstr>PowerPoint Presentation</vt:lpstr>
      <vt:lpstr>PowerPoint Presentation</vt:lpstr>
      <vt:lpstr>PREPARING SANITIZERS MANUALLY </vt:lpstr>
      <vt:lpstr>PowerPoint Presentation</vt:lpstr>
      <vt:lpstr>METHODS TO AVOID CROSS CONTAMINATION</vt:lpstr>
      <vt:lpstr>PROHIBITED FOOD </vt:lpstr>
      <vt:lpstr>BENEFITS OF FOOD SAFETY</vt:lpstr>
      <vt:lpstr>SUMMARY</vt:lpstr>
      <vt:lpstr>REMEMBER</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Health &amp; Human Development</dc:creator>
  <cp:lastModifiedBy>Brown, Andrew J Jr CIV DHA DHA (USA)</cp:lastModifiedBy>
  <cp:revision>746</cp:revision>
  <cp:lastPrinted>2023-07-06T14:15:06Z</cp:lastPrinted>
  <dcterms:created xsi:type="dcterms:W3CDTF">2001-03-13T20:02:39Z</dcterms:created>
  <dcterms:modified xsi:type="dcterms:W3CDTF">2024-02-15T13:24:19Z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0x010100557EBAE7CE9A9844A7651EB78783BD0C</vt:lpwstr>
  </property>
</Properties>
</file>